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7" r:id="rId3"/>
    <p:sldId id="284" r:id="rId4"/>
    <p:sldId id="285" r:id="rId5"/>
    <p:sldId id="259" r:id="rId6"/>
    <p:sldId id="260" r:id="rId7"/>
    <p:sldId id="265" r:id="rId8"/>
    <p:sldId id="267" r:id="rId9"/>
    <p:sldId id="268" r:id="rId10"/>
    <p:sldId id="266" r:id="rId11"/>
    <p:sldId id="269" r:id="rId12"/>
    <p:sldId id="271" r:id="rId13"/>
    <p:sldId id="261" r:id="rId14"/>
    <p:sldId id="272" r:id="rId15"/>
    <p:sldId id="273" r:id="rId16"/>
    <p:sldId id="274" r:id="rId17"/>
    <p:sldId id="275" r:id="rId18"/>
    <p:sldId id="270" r:id="rId19"/>
    <p:sldId id="263" r:id="rId20"/>
    <p:sldId id="276" r:id="rId21"/>
    <p:sldId id="262"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629" autoAdjust="0"/>
  </p:normalViewPr>
  <p:slideViewPr>
    <p:cSldViewPr>
      <p:cViewPr varScale="1">
        <p:scale>
          <a:sx n="77" d="100"/>
          <a:sy n="77" d="100"/>
        </p:scale>
        <p:origin x="-2604" y="-84"/>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402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B8C38-3893-44D3-BF1B-35ABD2C679AE}" type="doc">
      <dgm:prSet loTypeId="urn:microsoft.com/office/officeart/2005/8/layout/pyramid4" loCatId="pyramid" qsTypeId="urn:microsoft.com/office/officeart/2005/8/quickstyle/simple3" qsCatId="simple" csTypeId="urn:microsoft.com/office/officeart/2005/8/colors/colorful3" csCatId="colorful" phldr="1"/>
      <dgm:spPr/>
      <dgm:t>
        <a:bodyPr/>
        <a:lstStyle/>
        <a:p>
          <a:endParaRPr lang="en-GB"/>
        </a:p>
      </dgm:t>
    </dgm:pt>
    <dgm:pt modelId="{9BD99312-6762-4283-91A9-2B918ABC4DD6}">
      <dgm:prSet phldrT="[Text]"/>
      <dgm:spPr/>
      <dgm:t>
        <a:bodyPr/>
        <a:lstStyle/>
        <a:p>
          <a:r>
            <a:rPr lang="en-GB" b="1"/>
            <a:t>Empathise</a:t>
          </a:r>
        </a:p>
      </dgm:t>
    </dgm:pt>
    <dgm:pt modelId="{F6BB4B5A-5F23-4B07-BBBA-F08B915B0AEB}" type="parTrans" cxnId="{F6A16390-FBF1-4042-8045-913C2FD54C0E}">
      <dgm:prSet/>
      <dgm:spPr/>
      <dgm:t>
        <a:bodyPr/>
        <a:lstStyle/>
        <a:p>
          <a:endParaRPr lang="en-GB"/>
        </a:p>
      </dgm:t>
    </dgm:pt>
    <dgm:pt modelId="{8A8BB2BE-710F-405B-8A37-173DDE2F1568}" type="sibTrans" cxnId="{F6A16390-FBF1-4042-8045-913C2FD54C0E}">
      <dgm:prSet/>
      <dgm:spPr/>
      <dgm:t>
        <a:bodyPr/>
        <a:lstStyle/>
        <a:p>
          <a:endParaRPr lang="en-GB"/>
        </a:p>
      </dgm:t>
    </dgm:pt>
    <dgm:pt modelId="{D5C2F5A5-85BF-4DBD-8241-09E093BD2A8B}">
      <dgm:prSet phldrT="[Text]"/>
      <dgm:spPr/>
      <dgm:t>
        <a:bodyPr/>
        <a:lstStyle/>
        <a:p>
          <a:r>
            <a:rPr lang="en-GB" b="1"/>
            <a:t>Engage</a:t>
          </a:r>
        </a:p>
      </dgm:t>
    </dgm:pt>
    <dgm:pt modelId="{50A38000-413D-48C8-860C-D7E0857EECEB}" type="parTrans" cxnId="{C38891F7-DD1C-43F1-A5B3-5AC105D0319D}">
      <dgm:prSet/>
      <dgm:spPr/>
      <dgm:t>
        <a:bodyPr/>
        <a:lstStyle/>
        <a:p>
          <a:endParaRPr lang="en-GB"/>
        </a:p>
      </dgm:t>
    </dgm:pt>
    <dgm:pt modelId="{413A6A0E-02A4-41A2-A2DE-6F1ED6FD6EFC}" type="sibTrans" cxnId="{C38891F7-DD1C-43F1-A5B3-5AC105D0319D}">
      <dgm:prSet/>
      <dgm:spPr/>
      <dgm:t>
        <a:bodyPr/>
        <a:lstStyle/>
        <a:p>
          <a:endParaRPr lang="en-GB"/>
        </a:p>
      </dgm:t>
    </dgm:pt>
    <dgm:pt modelId="{CC1F8A08-C544-46F1-A756-73F483279397}">
      <dgm:prSet phldrT="[Text]"/>
      <dgm:spPr/>
      <dgm:t>
        <a:bodyPr/>
        <a:lstStyle/>
        <a:p>
          <a:r>
            <a:rPr lang="en-GB" b="1"/>
            <a:t>Skills</a:t>
          </a:r>
          <a:r>
            <a:rPr lang="en-GB"/>
            <a:t> </a:t>
          </a:r>
          <a:r>
            <a:rPr lang="en-GB" b="1"/>
            <a:t>and</a:t>
          </a:r>
          <a:r>
            <a:rPr lang="en-GB"/>
            <a:t> </a:t>
          </a:r>
          <a:r>
            <a:rPr lang="en-GB" b="1"/>
            <a:t>Attitudes</a:t>
          </a:r>
        </a:p>
      </dgm:t>
    </dgm:pt>
    <dgm:pt modelId="{295A4BB5-459B-4E99-9747-7FAD55D5E7FA}" type="parTrans" cxnId="{480DB7AC-173F-4212-925E-912499D4320C}">
      <dgm:prSet/>
      <dgm:spPr/>
      <dgm:t>
        <a:bodyPr/>
        <a:lstStyle/>
        <a:p>
          <a:endParaRPr lang="en-GB"/>
        </a:p>
      </dgm:t>
    </dgm:pt>
    <dgm:pt modelId="{0E2E648B-E198-4DCC-9F2F-F35A820C7995}" type="sibTrans" cxnId="{480DB7AC-173F-4212-925E-912499D4320C}">
      <dgm:prSet/>
      <dgm:spPr/>
      <dgm:t>
        <a:bodyPr/>
        <a:lstStyle/>
        <a:p>
          <a:endParaRPr lang="en-GB"/>
        </a:p>
      </dgm:t>
    </dgm:pt>
    <dgm:pt modelId="{8E299E83-D076-46F1-9915-8F6B264E422E}">
      <dgm:prSet phldrT="[Text]"/>
      <dgm:spPr/>
      <dgm:t>
        <a:bodyPr/>
        <a:lstStyle/>
        <a:p>
          <a:r>
            <a:rPr lang="en-GB" b="1"/>
            <a:t>Encourage</a:t>
          </a:r>
        </a:p>
      </dgm:t>
    </dgm:pt>
    <dgm:pt modelId="{2164B236-15AE-4522-89E6-918A58AAB2AB}" type="parTrans" cxnId="{70F4255F-7F6D-4436-9C39-7AAE7CEAB586}">
      <dgm:prSet/>
      <dgm:spPr/>
      <dgm:t>
        <a:bodyPr/>
        <a:lstStyle/>
        <a:p>
          <a:endParaRPr lang="en-GB"/>
        </a:p>
      </dgm:t>
    </dgm:pt>
    <dgm:pt modelId="{42D6F40F-DF09-4BDD-9151-A0BBD2EB4743}" type="sibTrans" cxnId="{70F4255F-7F6D-4436-9C39-7AAE7CEAB586}">
      <dgm:prSet/>
      <dgm:spPr/>
      <dgm:t>
        <a:bodyPr/>
        <a:lstStyle/>
        <a:p>
          <a:endParaRPr lang="en-GB"/>
        </a:p>
      </dgm:t>
    </dgm:pt>
    <dgm:pt modelId="{5366A535-1CAE-4FC5-BE01-B86AA435E754}" type="pres">
      <dgm:prSet presAssocID="{45DB8C38-3893-44D3-BF1B-35ABD2C679AE}" presName="compositeShape" presStyleCnt="0">
        <dgm:presLayoutVars>
          <dgm:chMax val="9"/>
          <dgm:dir/>
          <dgm:resizeHandles val="exact"/>
        </dgm:presLayoutVars>
      </dgm:prSet>
      <dgm:spPr/>
      <dgm:t>
        <a:bodyPr/>
        <a:lstStyle/>
        <a:p>
          <a:endParaRPr lang="en-GB"/>
        </a:p>
      </dgm:t>
    </dgm:pt>
    <dgm:pt modelId="{9A796552-9F8F-4409-89DD-48BEA055E43A}" type="pres">
      <dgm:prSet presAssocID="{45DB8C38-3893-44D3-BF1B-35ABD2C679AE}" presName="triangle1" presStyleLbl="node1" presStyleIdx="0" presStyleCnt="4">
        <dgm:presLayoutVars>
          <dgm:bulletEnabled val="1"/>
        </dgm:presLayoutVars>
      </dgm:prSet>
      <dgm:spPr/>
      <dgm:t>
        <a:bodyPr/>
        <a:lstStyle/>
        <a:p>
          <a:endParaRPr lang="en-GB"/>
        </a:p>
      </dgm:t>
    </dgm:pt>
    <dgm:pt modelId="{2CE2DB82-A0C5-47FB-80E4-4037BD1A9F2E}" type="pres">
      <dgm:prSet presAssocID="{45DB8C38-3893-44D3-BF1B-35ABD2C679AE}" presName="triangle2" presStyleLbl="node1" presStyleIdx="1" presStyleCnt="4">
        <dgm:presLayoutVars>
          <dgm:bulletEnabled val="1"/>
        </dgm:presLayoutVars>
      </dgm:prSet>
      <dgm:spPr/>
      <dgm:t>
        <a:bodyPr/>
        <a:lstStyle/>
        <a:p>
          <a:endParaRPr lang="en-GB"/>
        </a:p>
      </dgm:t>
    </dgm:pt>
    <dgm:pt modelId="{B4228CAF-EF82-4B7D-82E7-4A3E97D410BF}" type="pres">
      <dgm:prSet presAssocID="{45DB8C38-3893-44D3-BF1B-35ABD2C679AE}" presName="triangle3" presStyleLbl="node1" presStyleIdx="2" presStyleCnt="4">
        <dgm:presLayoutVars>
          <dgm:bulletEnabled val="1"/>
        </dgm:presLayoutVars>
      </dgm:prSet>
      <dgm:spPr/>
      <dgm:t>
        <a:bodyPr/>
        <a:lstStyle/>
        <a:p>
          <a:endParaRPr lang="en-GB"/>
        </a:p>
      </dgm:t>
    </dgm:pt>
    <dgm:pt modelId="{C99458AE-8DAA-4248-845F-F88E496A387D}" type="pres">
      <dgm:prSet presAssocID="{45DB8C38-3893-44D3-BF1B-35ABD2C679AE}" presName="triangle4" presStyleLbl="node1" presStyleIdx="3" presStyleCnt="4">
        <dgm:presLayoutVars>
          <dgm:bulletEnabled val="1"/>
        </dgm:presLayoutVars>
      </dgm:prSet>
      <dgm:spPr/>
      <dgm:t>
        <a:bodyPr/>
        <a:lstStyle/>
        <a:p>
          <a:endParaRPr lang="en-GB"/>
        </a:p>
      </dgm:t>
    </dgm:pt>
  </dgm:ptLst>
  <dgm:cxnLst>
    <dgm:cxn modelId="{BC6AD653-5A86-44B1-B0F8-432EE3435B03}" type="presOf" srcId="{9BD99312-6762-4283-91A9-2B918ABC4DD6}" destId="{9A796552-9F8F-4409-89DD-48BEA055E43A}" srcOrd="0" destOrd="0" presId="urn:microsoft.com/office/officeart/2005/8/layout/pyramid4"/>
    <dgm:cxn modelId="{3B4FBF5C-A82A-46A1-85FC-F2C989EA144C}" type="presOf" srcId="{45DB8C38-3893-44D3-BF1B-35ABD2C679AE}" destId="{5366A535-1CAE-4FC5-BE01-B86AA435E754}" srcOrd="0" destOrd="0" presId="urn:microsoft.com/office/officeart/2005/8/layout/pyramid4"/>
    <dgm:cxn modelId="{480DB7AC-173F-4212-925E-912499D4320C}" srcId="{45DB8C38-3893-44D3-BF1B-35ABD2C679AE}" destId="{CC1F8A08-C544-46F1-A756-73F483279397}" srcOrd="2" destOrd="0" parTransId="{295A4BB5-459B-4E99-9747-7FAD55D5E7FA}" sibTransId="{0E2E648B-E198-4DCC-9F2F-F35A820C7995}"/>
    <dgm:cxn modelId="{C38891F7-DD1C-43F1-A5B3-5AC105D0319D}" srcId="{45DB8C38-3893-44D3-BF1B-35ABD2C679AE}" destId="{D5C2F5A5-85BF-4DBD-8241-09E093BD2A8B}" srcOrd="1" destOrd="0" parTransId="{50A38000-413D-48C8-860C-D7E0857EECEB}" sibTransId="{413A6A0E-02A4-41A2-A2DE-6F1ED6FD6EFC}"/>
    <dgm:cxn modelId="{88F4FF79-171C-4FAC-A7AE-7AC213A9FD32}" type="presOf" srcId="{D5C2F5A5-85BF-4DBD-8241-09E093BD2A8B}" destId="{2CE2DB82-A0C5-47FB-80E4-4037BD1A9F2E}" srcOrd="0" destOrd="0" presId="urn:microsoft.com/office/officeart/2005/8/layout/pyramid4"/>
    <dgm:cxn modelId="{F6A16390-FBF1-4042-8045-913C2FD54C0E}" srcId="{45DB8C38-3893-44D3-BF1B-35ABD2C679AE}" destId="{9BD99312-6762-4283-91A9-2B918ABC4DD6}" srcOrd="0" destOrd="0" parTransId="{F6BB4B5A-5F23-4B07-BBBA-F08B915B0AEB}" sibTransId="{8A8BB2BE-710F-405B-8A37-173DDE2F1568}"/>
    <dgm:cxn modelId="{70F4255F-7F6D-4436-9C39-7AAE7CEAB586}" srcId="{45DB8C38-3893-44D3-BF1B-35ABD2C679AE}" destId="{8E299E83-D076-46F1-9915-8F6B264E422E}" srcOrd="3" destOrd="0" parTransId="{2164B236-15AE-4522-89E6-918A58AAB2AB}" sibTransId="{42D6F40F-DF09-4BDD-9151-A0BBD2EB4743}"/>
    <dgm:cxn modelId="{02A1285D-6654-41F9-A183-96F5D145B973}" type="presOf" srcId="{CC1F8A08-C544-46F1-A756-73F483279397}" destId="{B4228CAF-EF82-4B7D-82E7-4A3E97D410BF}" srcOrd="0" destOrd="0" presId="urn:microsoft.com/office/officeart/2005/8/layout/pyramid4"/>
    <dgm:cxn modelId="{A2770FB4-2987-4F3E-8CD8-6AE5ABACDE5C}" type="presOf" srcId="{8E299E83-D076-46F1-9915-8F6B264E422E}" destId="{C99458AE-8DAA-4248-845F-F88E496A387D}" srcOrd="0" destOrd="0" presId="urn:microsoft.com/office/officeart/2005/8/layout/pyramid4"/>
    <dgm:cxn modelId="{29112659-20DF-4447-8C5A-E4B8D37A087F}" type="presParOf" srcId="{5366A535-1CAE-4FC5-BE01-B86AA435E754}" destId="{9A796552-9F8F-4409-89DD-48BEA055E43A}" srcOrd="0" destOrd="0" presId="urn:microsoft.com/office/officeart/2005/8/layout/pyramid4"/>
    <dgm:cxn modelId="{B219051A-6E08-4E64-9BB2-12E63990BE3A}" type="presParOf" srcId="{5366A535-1CAE-4FC5-BE01-B86AA435E754}" destId="{2CE2DB82-A0C5-47FB-80E4-4037BD1A9F2E}" srcOrd="1" destOrd="0" presId="urn:microsoft.com/office/officeart/2005/8/layout/pyramid4"/>
    <dgm:cxn modelId="{5959EBC5-B171-4575-B3C5-32B38FCB123E}" type="presParOf" srcId="{5366A535-1CAE-4FC5-BE01-B86AA435E754}" destId="{B4228CAF-EF82-4B7D-82E7-4A3E97D410BF}" srcOrd="2" destOrd="0" presId="urn:microsoft.com/office/officeart/2005/8/layout/pyramid4"/>
    <dgm:cxn modelId="{E747DE3B-C25B-4C9B-85BB-43BC3B4C5D5B}" type="presParOf" srcId="{5366A535-1CAE-4FC5-BE01-B86AA435E754}" destId="{C99458AE-8DAA-4248-845F-F88E496A387D}" srcOrd="3" destOrd="0" presId="urn:microsoft.com/office/officeart/2005/8/layout/pyramid4"/>
  </dgm:cxnLst>
  <dgm:bg>
    <a:effectLst>
      <a:glow rad="63500">
        <a:schemeClr val="accent1">
          <a:satMod val="175000"/>
          <a:alpha val="40000"/>
        </a:schemeClr>
      </a:glo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96552-9F8F-4409-89DD-48BEA055E43A}">
      <dsp:nvSpPr>
        <dsp:cNvPr id="0" name=""/>
        <dsp:cNvSpPr/>
      </dsp:nvSpPr>
      <dsp:spPr>
        <a:xfrm>
          <a:off x="2520324" y="0"/>
          <a:ext cx="2664206" cy="2664206"/>
        </a:xfrm>
        <a:prstGeom prst="triangl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a:t>Empathise</a:t>
          </a:r>
        </a:p>
      </dsp:txBody>
      <dsp:txXfrm>
        <a:off x="3186376" y="1332103"/>
        <a:ext cx="1332103" cy="1332103"/>
      </dsp:txXfrm>
    </dsp:sp>
    <dsp:sp modelId="{2CE2DB82-A0C5-47FB-80E4-4037BD1A9F2E}">
      <dsp:nvSpPr>
        <dsp:cNvPr id="0" name=""/>
        <dsp:cNvSpPr/>
      </dsp:nvSpPr>
      <dsp:spPr>
        <a:xfrm>
          <a:off x="1188221" y="2664206"/>
          <a:ext cx="2664206" cy="2664206"/>
        </a:xfrm>
        <a:prstGeom prst="triangle">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a:t>Engage</a:t>
          </a:r>
        </a:p>
      </dsp:txBody>
      <dsp:txXfrm>
        <a:off x="1854273" y="3996309"/>
        <a:ext cx="1332103" cy="1332103"/>
      </dsp:txXfrm>
    </dsp:sp>
    <dsp:sp modelId="{B4228CAF-EF82-4B7D-82E7-4A3E97D410BF}">
      <dsp:nvSpPr>
        <dsp:cNvPr id="0" name=""/>
        <dsp:cNvSpPr/>
      </dsp:nvSpPr>
      <dsp:spPr>
        <a:xfrm rot="10800000">
          <a:off x="2520324" y="2664206"/>
          <a:ext cx="2664206" cy="2664206"/>
        </a:xfrm>
        <a:prstGeom prst="triangle">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a:t>Skills</a:t>
          </a:r>
          <a:r>
            <a:rPr lang="en-GB" sz="2100" kern="1200"/>
            <a:t> </a:t>
          </a:r>
          <a:r>
            <a:rPr lang="en-GB" sz="2100" b="1" kern="1200"/>
            <a:t>and</a:t>
          </a:r>
          <a:r>
            <a:rPr lang="en-GB" sz="2100" kern="1200"/>
            <a:t> </a:t>
          </a:r>
          <a:r>
            <a:rPr lang="en-GB" sz="2100" b="1" kern="1200"/>
            <a:t>Attitudes</a:t>
          </a:r>
        </a:p>
      </dsp:txBody>
      <dsp:txXfrm rot="10800000">
        <a:off x="3186375" y="2664206"/>
        <a:ext cx="1332103" cy="1332103"/>
      </dsp:txXfrm>
    </dsp:sp>
    <dsp:sp modelId="{C99458AE-8DAA-4248-845F-F88E496A387D}">
      <dsp:nvSpPr>
        <dsp:cNvPr id="0" name=""/>
        <dsp:cNvSpPr/>
      </dsp:nvSpPr>
      <dsp:spPr>
        <a:xfrm>
          <a:off x="3852428" y="2664206"/>
          <a:ext cx="2664206" cy="2664206"/>
        </a:xfrm>
        <a:prstGeom prst="triangle">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a:t>Encourage</a:t>
          </a:r>
        </a:p>
      </dsp:txBody>
      <dsp:txXfrm>
        <a:off x="4518480" y="3996309"/>
        <a:ext cx="1332103" cy="1332103"/>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597C410-7D32-4991-A800-3DDC0B33068F}" type="slidenum">
              <a:rPr lang="en-GB" smtClean="0"/>
              <a:t>‹#›</a:t>
            </a:fld>
            <a:endParaRPr lang="en-GB"/>
          </a:p>
        </p:txBody>
      </p:sp>
    </p:spTree>
    <p:extLst>
      <p:ext uri="{BB962C8B-B14F-4D97-AF65-F5344CB8AC3E}">
        <p14:creationId xmlns:p14="http://schemas.microsoft.com/office/powerpoint/2010/main" val="3199717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4E8C7B2-DAC8-4230-B5FB-7ADBD56EF6DC}" type="datetimeFigureOut">
              <a:rPr lang="en-GB" smtClean="0"/>
              <a:t>09/01/2018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5DB9287-B70F-4053-AD7C-6A8979AEEC13}" type="slidenum">
              <a:rPr lang="en-GB" smtClean="0"/>
              <a:t>‹#›</a:t>
            </a:fld>
            <a:endParaRPr lang="en-GB"/>
          </a:p>
        </p:txBody>
      </p:sp>
    </p:spTree>
    <p:extLst>
      <p:ext uri="{BB962C8B-B14F-4D97-AF65-F5344CB8AC3E}">
        <p14:creationId xmlns:p14="http://schemas.microsoft.com/office/powerpoint/2010/main" val="217944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DB9287-B70F-4053-AD7C-6A8979AEEC13}" type="slidenum">
              <a:rPr lang="en-GB" smtClean="0"/>
              <a:t>1</a:t>
            </a:fld>
            <a:endParaRPr lang="en-GB"/>
          </a:p>
        </p:txBody>
      </p:sp>
    </p:spTree>
    <p:extLst>
      <p:ext uri="{BB962C8B-B14F-4D97-AF65-F5344CB8AC3E}">
        <p14:creationId xmlns:p14="http://schemas.microsoft.com/office/powerpoint/2010/main" val="942667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wellbeing of children has been universally recognised by </a:t>
            </a:r>
            <a:r>
              <a:rPr lang="en-GB" sz="1200" b="1" kern="1200" dirty="0" smtClean="0">
                <a:solidFill>
                  <a:srgbClr val="00B0F0"/>
                </a:solidFill>
                <a:effectLst/>
                <a:latin typeface="+mn-lt"/>
                <a:ea typeface="+mn-ea"/>
                <a:cs typeface="+mn-cs"/>
              </a:rPr>
              <a:t>UNICEF (2013) in their report card 11: Child Well-Being in Rich Countries</a:t>
            </a:r>
            <a:r>
              <a:rPr lang="en-GB" sz="1200" kern="1200" dirty="0" smtClean="0">
                <a:solidFill>
                  <a:schemeClr val="tx1"/>
                </a:solidFill>
                <a:effectLst/>
                <a:latin typeface="+mn-lt"/>
                <a:ea typeface="+mn-ea"/>
                <a:cs typeface="+mn-cs"/>
              </a:rPr>
              <a:t>.  The scores of wellbeing for each partner country demonstrate a range of ranking positions:</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Norway - 2</a:t>
            </a:r>
          </a:p>
          <a:p>
            <a:pPr lvl="0"/>
            <a:r>
              <a:rPr lang="en-GB" sz="1200" b="1" kern="1200" dirty="0" smtClean="0">
                <a:solidFill>
                  <a:schemeClr val="tx1"/>
                </a:solidFill>
                <a:effectLst/>
                <a:latin typeface="+mn-lt"/>
                <a:ea typeface="+mn-ea"/>
                <a:cs typeface="+mn-cs"/>
              </a:rPr>
              <a:t>United Kingdom - 16</a:t>
            </a:r>
          </a:p>
          <a:p>
            <a:pPr lvl="0"/>
            <a:r>
              <a:rPr lang="en-GB" sz="1200" b="1" kern="1200" dirty="0" smtClean="0">
                <a:solidFill>
                  <a:schemeClr val="tx1"/>
                </a:solidFill>
                <a:effectLst/>
                <a:latin typeface="+mn-lt"/>
                <a:ea typeface="+mn-ea"/>
                <a:cs typeface="+mn-cs"/>
              </a:rPr>
              <a:t>Spain - 19</a:t>
            </a:r>
          </a:p>
          <a:p>
            <a:r>
              <a:rPr lang="en-GB" sz="1200" kern="1200" dirty="0" smtClean="0">
                <a:solidFill>
                  <a:schemeClr val="tx1"/>
                </a:solidFill>
                <a:effectLst/>
                <a:latin typeface="+mn-lt"/>
                <a:ea typeface="+mn-ea"/>
                <a:cs typeface="+mn-cs"/>
              </a:rPr>
              <a:t>(UNICEF, 2013:5)</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EURYDICE (2009) </a:t>
            </a:r>
            <a:r>
              <a:rPr lang="en-GB" sz="1200" kern="1200" dirty="0" smtClean="0">
                <a:solidFill>
                  <a:schemeClr val="tx1"/>
                </a:solidFill>
                <a:effectLst/>
                <a:latin typeface="+mn-lt"/>
                <a:ea typeface="+mn-ea"/>
                <a:cs typeface="+mn-cs"/>
              </a:rPr>
              <a:t>document </a:t>
            </a:r>
            <a:r>
              <a:rPr lang="en-GB" sz="1200" i="1" kern="1200" dirty="0" smtClean="0">
                <a:solidFill>
                  <a:schemeClr val="tx1"/>
                </a:solidFill>
                <a:effectLst/>
                <a:latin typeface="+mn-lt"/>
                <a:ea typeface="+mn-ea"/>
                <a:cs typeface="+mn-cs"/>
              </a:rPr>
              <a:t>Early Childhood Education and Care in Europe: Tackling Social and Cultural Inequalities</a:t>
            </a:r>
            <a:r>
              <a:rPr lang="en-GB" sz="1200" kern="1200" dirty="0" smtClean="0">
                <a:solidFill>
                  <a:schemeClr val="tx1"/>
                </a:solidFill>
                <a:effectLst/>
                <a:latin typeface="+mn-lt"/>
                <a:ea typeface="+mn-ea"/>
                <a:cs typeface="+mn-cs"/>
              </a:rPr>
              <a:t> identified how effective preschool education can promote life-long learning and provide opportunities to increase equality by supporting children in reaching their full potential. This research particularly focused on diverse and disadvantaged children and their families; highlighting “what seems essential for all approaches is a positive socio-emotional climate, with emotionally safe and stable relationships, with sensitive-responsive, non-intrusive teachers” (ibid:32).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dirty="0" smtClean="0"/>
              <a:t>The discourse regarding wellbeing has come to the fore since 2000 particularly since UNICEF (2000:3) stipulated that “the league tables of child poverty presented in this first </a:t>
            </a:r>
            <a:r>
              <a:rPr lang="en-GB" dirty="0" err="1" smtClean="0"/>
              <a:t>Innocenti</a:t>
            </a:r>
            <a:r>
              <a:rPr lang="en-GB" dirty="0" smtClean="0"/>
              <a:t> Report Card are the most comprehensive estimates so far of child poverty across the industrialized world.” This provided a context under which wellbeing was assessed across </a:t>
            </a:r>
            <a:r>
              <a:rPr lang="en-GB" b="1" dirty="0" smtClean="0">
                <a:solidFill>
                  <a:srgbClr val="00B0F0"/>
                </a:solidFill>
              </a:rPr>
              <a:t>29 members of the Organisation for Economic Co-operation and Development (OECD).</a:t>
            </a:r>
            <a:r>
              <a:rPr lang="en-GB" dirty="0" smtClean="0"/>
              <a:t> However, prior to this the Convention on the Rights of the Child (UNCRC) recognised “that the child, for the full and harmonious development of his or her personality, should grow up in a family environment, in an atmosphere of happiness, love and understanding” (UNICEF, 1989a:3). This encapsulates all that wellbeing entails and the requirements of meeting these needs today and for the future, both in relation to the rights of the toddler and their learning and development.</a:t>
            </a:r>
          </a:p>
          <a:p>
            <a:endParaRPr lang="en-GB" dirty="0" smtClean="0"/>
          </a:p>
          <a:p>
            <a:r>
              <a:rPr lang="en-GB" dirty="0" smtClean="0"/>
              <a:t>At the turn of the century the European Union called for “specific targets to be established as part of an effort to make a decisive impact on the eradication of poverty” (UNICEF, 2000:5).  In this paper the United Kingdom was identified as committing to halving child poverty by 2010 and eradicating it by 2020.  This has been a political driver for European countries to focus on poverty and disadvantaged families. </a:t>
            </a:r>
          </a:p>
          <a:p>
            <a:endParaRPr lang="en-GB" dirty="0" smtClean="0"/>
          </a:p>
          <a:p>
            <a:r>
              <a:rPr lang="en-GB" sz="1200" b="1" kern="1200" dirty="0" smtClean="0">
                <a:solidFill>
                  <a:schemeClr val="tx1"/>
                </a:solidFill>
                <a:effectLst/>
                <a:latin typeface="+mn-lt"/>
                <a:ea typeface="+mn-ea"/>
                <a:cs typeface="+mn-cs"/>
              </a:rPr>
              <a:t>England</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Children Act, 1989 </a:t>
            </a:r>
            <a:r>
              <a:rPr lang="en-GB" sz="1200" kern="1200" dirty="0" smtClean="0">
                <a:solidFill>
                  <a:schemeClr val="tx1"/>
                </a:solidFill>
                <a:effectLst/>
                <a:latin typeface="+mn-lt"/>
                <a:ea typeface="+mn-ea"/>
                <a:cs typeface="+mn-cs"/>
              </a:rPr>
              <a:t>provided a legal foundation for the welfare and developmental needs of children within the United Kingdom and reflected certain elements of the </a:t>
            </a:r>
            <a:r>
              <a:rPr lang="en-GB" sz="1200" b="1" kern="1200" dirty="0" smtClean="0">
                <a:solidFill>
                  <a:schemeClr val="tx1"/>
                </a:solidFill>
                <a:effectLst/>
                <a:latin typeface="+mn-lt"/>
                <a:ea typeface="+mn-ea"/>
                <a:cs typeface="+mn-cs"/>
              </a:rPr>
              <a:t>UNCRC (UNICEF, 1989</a:t>
            </a:r>
            <a:r>
              <a:rPr lang="en-GB" sz="1200" kern="1200" dirty="0" smtClean="0">
                <a:solidFill>
                  <a:schemeClr val="tx1"/>
                </a:solidFill>
                <a:effectLst/>
                <a:latin typeface="+mn-lt"/>
                <a:ea typeface="+mn-ea"/>
                <a:cs typeface="+mn-cs"/>
              </a:rPr>
              <a:t>). This led to the </a:t>
            </a:r>
            <a:r>
              <a:rPr lang="en-GB" sz="1200" b="1" kern="1200" dirty="0" smtClean="0">
                <a:solidFill>
                  <a:schemeClr val="tx1"/>
                </a:solidFill>
                <a:effectLst/>
                <a:latin typeface="+mn-lt"/>
                <a:ea typeface="+mn-ea"/>
                <a:cs typeface="+mn-cs"/>
              </a:rPr>
              <a:t>Every Child Matters agenda (DfES, 2003) </a:t>
            </a:r>
            <a:r>
              <a:rPr lang="en-GB" sz="1200" kern="1200" dirty="0" smtClean="0">
                <a:solidFill>
                  <a:schemeClr val="tx1"/>
                </a:solidFill>
                <a:effectLst/>
                <a:latin typeface="+mn-lt"/>
                <a:ea typeface="+mn-ea"/>
                <a:cs typeface="+mn-cs"/>
              </a:rPr>
              <a:t>outlining the outcomes for children’s services within the UK. This agenda underpinned the </a:t>
            </a:r>
            <a:r>
              <a:rPr lang="en-GB" sz="1200" b="1" kern="1200" dirty="0" smtClean="0">
                <a:solidFill>
                  <a:schemeClr val="tx1"/>
                </a:solidFill>
                <a:effectLst/>
                <a:latin typeface="+mn-lt"/>
                <a:ea typeface="+mn-ea"/>
                <a:cs typeface="+mn-cs"/>
              </a:rPr>
              <a:t>Children Act 2004, and the Childcare Act of 2006</a:t>
            </a:r>
            <a:r>
              <a:rPr lang="en-GB" sz="1200" kern="1200" dirty="0" smtClean="0">
                <a:solidFill>
                  <a:schemeClr val="tx1"/>
                </a:solidFill>
                <a:effectLst/>
                <a:latin typeface="+mn-lt"/>
                <a:ea typeface="+mn-ea"/>
                <a:cs typeface="+mn-cs"/>
              </a:rPr>
              <a:t>, which created a basis for the </a:t>
            </a:r>
            <a:r>
              <a:rPr lang="en-GB" sz="1200" b="1" kern="1200" dirty="0" smtClean="0">
                <a:solidFill>
                  <a:schemeClr val="tx1"/>
                </a:solidFill>
                <a:effectLst/>
                <a:latin typeface="+mn-lt"/>
                <a:ea typeface="+mn-ea"/>
                <a:cs typeface="+mn-cs"/>
              </a:rPr>
              <a:t>Early Years Foundation Stage (EYFS) (DCSF, 2008)</a:t>
            </a:r>
            <a:r>
              <a:rPr lang="en-GB" sz="1200" kern="1200" dirty="0" smtClean="0">
                <a:solidFill>
                  <a:schemeClr val="tx1"/>
                </a:solidFill>
                <a:effectLst/>
                <a:latin typeface="+mn-lt"/>
                <a:ea typeface="+mn-ea"/>
                <a:cs typeface="+mn-cs"/>
              </a:rPr>
              <a:t> framework which supported the provision of wellbeing for children.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above legislation has underpinned the current political agenda of </a:t>
            </a:r>
            <a:r>
              <a:rPr lang="en-GB" sz="1200" b="1" kern="1200" dirty="0" smtClean="0">
                <a:solidFill>
                  <a:schemeClr val="tx1"/>
                </a:solidFill>
                <a:effectLst/>
                <a:latin typeface="+mn-lt"/>
                <a:ea typeface="+mn-ea"/>
                <a:cs typeface="+mn-cs"/>
              </a:rPr>
              <a:t>More Affordable Childcare (DfE, 2013)</a:t>
            </a:r>
            <a:r>
              <a:rPr lang="en-GB" sz="1200" kern="1200" dirty="0" smtClean="0">
                <a:solidFill>
                  <a:schemeClr val="tx1"/>
                </a:solidFill>
                <a:effectLst/>
                <a:latin typeface="+mn-lt"/>
                <a:ea typeface="+mn-ea"/>
                <a:cs typeface="+mn-cs"/>
              </a:rPr>
              <a:t> which has increased the amount of affordable provision for children and their families.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Early Years Entitlement, </a:t>
            </a:r>
            <a:r>
              <a:rPr lang="en-GB" sz="1200" b="1" kern="1200" dirty="0" smtClean="0">
                <a:solidFill>
                  <a:schemeClr val="tx1"/>
                </a:solidFill>
                <a:effectLst/>
                <a:latin typeface="+mn-lt"/>
                <a:ea typeface="+mn-ea"/>
                <a:cs typeface="+mn-cs"/>
              </a:rPr>
              <a:t>Early Years Pupil Premium and Free Early Education and childcare for Two year olds (FEET) (DfE, 2015)</a:t>
            </a:r>
            <a:r>
              <a:rPr lang="en-GB" sz="1200" kern="1200" dirty="0" smtClean="0">
                <a:solidFill>
                  <a:schemeClr val="tx1"/>
                </a:solidFill>
                <a:effectLst/>
                <a:latin typeface="+mn-lt"/>
                <a:ea typeface="+mn-ea"/>
                <a:cs typeface="+mn-cs"/>
              </a:rPr>
              <a:t> makes provision of good quality settings for disadvantaged toddlers to support the promotion of their development and learning.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Early Years Entitlement makes provision for all 3 to 4 year olds in England to have 570 hours of free early education or childcare per year (DfE, 2015). This usually is taken as 15 hours each week for 38 weeks of the year but is currently under review to be extended to 30 hours (DfE, 2015). The Early Years Pupil Premium provides additional funding support for early year’s settings to improve the education they provide for disadvantaged 3 and 4 year olds (DfE, 2015).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Free Early Education and childcare for Two year olds (FEET) is offered for disadvantaged toddlers who meet the specific eligibility criteria (DfE, 2015).  This gives them the same entitlement as Early Years Entitlement.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UK Government have identified wellbeing as a strategic area for development of government policy</a:t>
            </a:r>
            <a:r>
              <a:rPr lang="en-GB" sz="1200" kern="1200" dirty="0" smtClean="0">
                <a:solidFill>
                  <a:schemeClr val="tx1"/>
                </a:solidFill>
                <a:effectLst/>
                <a:latin typeface="+mn-lt"/>
                <a:ea typeface="+mn-ea"/>
                <a:cs typeface="+mn-cs"/>
              </a:rPr>
              <a:t>.  This has led to the recognition of policy objectives in how wellbeing can be translated into policy in order to build a high wellbeing recovery within health and education with the identification of four key areas for development of wellbeing:</a:t>
            </a:r>
          </a:p>
          <a:p>
            <a:pPr lvl="0"/>
            <a:r>
              <a:rPr lang="en-GB" sz="1200" kern="1200" dirty="0" smtClean="0">
                <a:solidFill>
                  <a:schemeClr val="tx1"/>
                </a:solidFill>
                <a:effectLst/>
                <a:latin typeface="+mn-lt"/>
                <a:ea typeface="+mn-ea"/>
                <a:cs typeface="+mn-cs"/>
              </a:rPr>
              <a:t>Building a high wellbeing economy: labour market policy</a:t>
            </a:r>
          </a:p>
          <a:p>
            <a:pPr lvl="0"/>
            <a:r>
              <a:rPr lang="en-GB" sz="1200" kern="1200" dirty="0" smtClean="0">
                <a:solidFill>
                  <a:schemeClr val="tx1"/>
                </a:solidFill>
                <a:effectLst/>
                <a:latin typeface="+mn-lt"/>
                <a:ea typeface="+mn-ea"/>
                <a:cs typeface="+mn-cs"/>
              </a:rPr>
              <a:t>Building high wellbeing places: planning and transport policy</a:t>
            </a:r>
          </a:p>
          <a:p>
            <a:pPr lvl="0"/>
            <a:r>
              <a:rPr lang="en-GB" sz="1200" kern="1200" dirty="0" smtClean="0">
                <a:solidFill>
                  <a:schemeClr val="tx1"/>
                </a:solidFill>
                <a:effectLst/>
                <a:latin typeface="+mn-lt"/>
                <a:ea typeface="+mn-ea"/>
                <a:cs typeface="+mn-cs"/>
              </a:rPr>
              <a:t>Building personal resources: mindfulness in health and education</a:t>
            </a:r>
          </a:p>
          <a:p>
            <a:pPr lvl="0"/>
            <a:r>
              <a:rPr lang="en-GB" sz="1200" kern="1200" dirty="0" smtClean="0">
                <a:solidFill>
                  <a:schemeClr val="tx1"/>
                </a:solidFill>
                <a:effectLst/>
                <a:latin typeface="+mn-lt"/>
                <a:ea typeface="+mn-ea"/>
                <a:cs typeface="+mn-cs"/>
              </a:rPr>
              <a:t>Valuing what matters: arts and culture </a:t>
            </a:r>
          </a:p>
          <a:p>
            <a:r>
              <a:rPr lang="en-GB" sz="1200" b="1" kern="1200" dirty="0" smtClean="0">
                <a:solidFill>
                  <a:schemeClr val="tx1"/>
                </a:solidFill>
                <a:effectLst/>
                <a:latin typeface="+mn-lt"/>
                <a:ea typeface="+mn-ea"/>
                <a:cs typeface="+mn-cs"/>
              </a:rPr>
              <a:t>(All Party Parliamentary Group on Wellbeing Economics, 2014)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has provided a driver to introduce </a:t>
            </a:r>
            <a:r>
              <a:rPr lang="en-GB" sz="1200" b="1" kern="1200" dirty="0" smtClean="0">
                <a:solidFill>
                  <a:schemeClr val="tx1"/>
                </a:solidFill>
                <a:effectLst/>
                <a:latin typeface="+mn-lt"/>
                <a:ea typeface="+mn-ea"/>
                <a:cs typeface="+mn-cs"/>
              </a:rPr>
              <a:t>‘Mindfulness’ within schools and settings to improve the wellbeing of teachers/practitioners and children (All Party Parliamentary Group on Wellbeing Economics, 2015).  UNICEF commissioned </a:t>
            </a:r>
            <a:r>
              <a:rPr lang="en-GB" sz="1200" b="1" kern="1200" dirty="0" err="1" smtClean="0">
                <a:solidFill>
                  <a:schemeClr val="tx1"/>
                </a:solidFill>
                <a:effectLst/>
                <a:latin typeface="+mn-lt"/>
                <a:ea typeface="+mn-ea"/>
                <a:cs typeface="+mn-cs"/>
              </a:rPr>
              <a:t>Ipsos</a:t>
            </a:r>
            <a:r>
              <a:rPr lang="en-GB" sz="1200" b="1" kern="1200" dirty="0" smtClean="0">
                <a:solidFill>
                  <a:schemeClr val="tx1"/>
                </a:solidFill>
                <a:effectLst/>
                <a:latin typeface="+mn-lt"/>
                <a:ea typeface="+mn-ea"/>
                <a:cs typeface="+mn-cs"/>
              </a:rPr>
              <a:t> MORI (2011)</a:t>
            </a:r>
            <a:r>
              <a:rPr lang="en-GB" sz="1200" kern="1200" dirty="0" smtClean="0">
                <a:solidFill>
                  <a:schemeClr val="tx1"/>
                </a:solidFill>
                <a:effectLst/>
                <a:latin typeface="+mn-lt"/>
                <a:ea typeface="+mn-ea"/>
                <a:cs typeface="+mn-cs"/>
              </a:rPr>
              <a:t> to undertake a qualitative research study. “UNICEF’s Report Card 7 put the UK at the bottom of the child well-being league table, including on three key well-being measures” (ibid:3). The UK government can be seen to be actively addressing this concern through the above initiatives.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United Kingdom (UK) government has provided a national context for England by identifying its commitment to halving child poverty by 2010 and eradicating it by 2020.  The introduction of the Every Child Matters (ECM) (DfE, 2003) agenda was a key strategy for supporting wellbeing in childhood and later life based upon five outcomes:</a:t>
            </a:r>
          </a:p>
          <a:p>
            <a:r>
              <a:rPr lang="en-GB" sz="1200" kern="1200" dirty="0" smtClean="0">
                <a:solidFill>
                  <a:schemeClr val="tx1"/>
                </a:solidFill>
                <a:effectLst/>
                <a:latin typeface="+mn-lt"/>
                <a:ea typeface="+mn-ea"/>
                <a:cs typeface="+mn-cs"/>
              </a:rPr>
              <a:t>1.   Be Healthy, </a:t>
            </a:r>
          </a:p>
          <a:p>
            <a:r>
              <a:rPr lang="en-GB" sz="1200" kern="1200" dirty="0" smtClean="0">
                <a:solidFill>
                  <a:schemeClr val="tx1"/>
                </a:solidFill>
                <a:effectLst/>
                <a:latin typeface="+mn-lt"/>
                <a:ea typeface="+mn-ea"/>
                <a:cs typeface="+mn-cs"/>
              </a:rPr>
              <a:t>2.   Stay Safe,</a:t>
            </a:r>
          </a:p>
          <a:p>
            <a:r>
              <a:rPr lang="en-GB" sz="1200" kern="1200" dirty="0" smtClean="0">
                <a:solidFill>
                  <a:schemeClr val="tx1"/>
                </a:solidFill>
                <a:effectLst/>
                <a:latin typeface="+mn-lt"/>
                <a:ea typeface="+mn-ea"/>
                <a:cs typeface="+mn-cs"/>
              </a:rPr>
              <a:t>3.   Enjoy and achieve, </a:t>
            </a:r>
          </a:p>
          <a:p>
            <a:r>
              <a:rPr lang="en-GB" sz="1200" kern="1200" dirty="0" smtClean="0">
                <a:solidFill>
                  <a:schemeClr val="tx1"/>
                </a:solidFill>
                <a:effectLst/>
                <a:latin typeface="+mn-lt"/>
                <a:ea typeface="+mn-ea"/>
                <a:cs typeface="+mn-cs"/>
              </a:rPr>
              <a:t>4.   Make a positive contribution, </a:t>
            </a:r>
          </a:p>
          <a:p>
            <a:r>
              <a:rPr lang="en-GB" sz="1200" kern="1200" dirty="0" smtClean="0">
                <a:solidFill>
                  <a:schemeClr val="tx1"/>
                </a:solidFill>
                <a:effectLst/>
                <a:latin typeface="+mn-lt"/>
                <a:ea typeface="+mn-ea"/>
                <a:cs typeface="+mn-cs"/>
              </a:rPr>
              <a:t>5.   Achieve economic well-being.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agenda underpinned the Children Act 2004, and the Childcare Act 2006, which created a basis for the Early Years Foundation Stage (EYFS) framework.  This has led to a number of pivotal pieces of research, government reporting and developments:</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Effective Provision of Pre-School Education Project (EPPE, 2004) </a:t>
            </a:r>
            <a:r>
              <a:rPr lang="en-GB" sz="1200" kern="1200" dirty="0" smtClean="0">
                <a:solidFill>
                  <a:schemeClr val="tx1"/>
                </a:solidFill>
                <a:effectLst/>
                <a:latin typeface="+mn-lt"/>
                <a:ea typeface="+mn-ea"/>
                <a:cs typeface="+mn-cs"/>
              </a:rPr>
              <a:t>was the first longitudinal study of its kind in England exploring different provisions and how good practice influenced a child’s development.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Key Elements of Effective Practice (KEEP, 2005) </a:t>
            </a:r>
            <a:r>
              <a:rPr lang="en-GB" sz="1200" kern="1200" dirty="0" smtClean="0">
                <a:solidFill>
                  <a:schemeClr val="tx1"/>
                </a:solidFill>
                <a:effectLst/>
                <a:latin typeface="+mn-lt"/>
                <a:ea typeface="+mn-ea"/>
                <a:cs typeface="+mn-cs"/>
              </a:rPr>
              <a:t>carried out for the Department for Education and Skills (DfES) now the Department for Education (DfE) emphasised that ‘effective learning is dependent on secure relationships, and appropriate learning environment and high-quality teaching.’ (DfES, 2005:5)</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The Allen Report (2011) </a:t>
            </a:r>
            <a:r>
              <a:rPr lang="en-GB" sz="1200" kern="1200" dirty="0" smtClean="0">
                <a:solidFill>
                  <a:schemeClr val="tx1"/>
                </a:solidFill>
                <a:effectLst/>
                <a:latin typeface="+mn-lt"/>
                <a:ea typeface="+mn-ea"/>
                <a:cs typeface="+mn-cs"/>
              </a:rPr>
              <a:t>highlighted children’s social and emotional development as a ‘bedrock’ in supporting children’s physical and mental health.  Allen identified that early intervention was imperative for the foundations of children’s social and emotional development  ‘which will help to keep them happy, healthy and achieving throughout their lives and, above all, equip them to raise children of their own, who will also enjoy higher levels of wellbeing’ (Allen, 2001:ix)</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The Tickell Report (2011) </a:t>
            </a:r>
            <a:r>
              <a:rPr lang="en-GB" sz="1200" kern="1200" dirty="0" smtClean="0">
                <a:solidFill>
                  <a:schemeClr val="tx1"/>
                </a:solidFill>
                <a:effectLst/>
                <a:latin typeface="+mn-lt"/>
                <a:ea typeface="+mn-ea"/>
                <a:cs typeface="+mn-cs"/>
              </a:rPr>
              <a:t>provided a comprehensive review of the Early Years Foundation Stage (EYFS) drawing on the Allen Report (2011) and reviewed four areas:</a:t>
            </a:r>
          </a:p>
          <a:p>
            <a:pPr lvl="0"/>
            <a:r>
              <a:rPr lang="en-GB" sz="1200" kern="1200" dirty="0" smtClean="0">
                <a:solidFill>
                  <a:schemeClr val="tx1"/>
                </a:solidFill>
                <a:effectLst/>
                <a:latin typeface="+mn-lt"/>
                <a:ea typeface="+mn-ea"/>
                <a:cs typeface="+mn-cs"/>
              </a:rPr>
              <a:t>Regulation</a:t>
            </a:r>
          </a:p>
          <a:p>
            <a:pPr lvl="0"/>
            <a:r>
              <a:rPr lang="en-GB" sz="1200" kern="1200" dirty="0" smtClean="0">
                <a:solidFill>
                  <a:schemeClr val="tx1"/>
                </a:solidFill>
                <a:effectLst/>
                <a:latin typeface="+mn-lt"/>
                <a:ea typeface="+mn-ea"/>
                <a:cs typeface="+mn-cs"/>
              </a:rPr>
              <a:t>Learning and Development</a:t>
            </a:r>
          </a:p>
          <a:p>
            <a:pPr lvl="0"/>
            <a:r>
              <a:rPr lang="en-GB" sz="1200" kern="1200" dirty="0" smtClean="0">
                <a:solidFill>
                  <a:schemeClr val="tx1"/>
                </a:solidFill>
                <a:effectLst/>
                <a:latin typeface="+mn-lt"/>
                <a:ea typeface="+mn-ea"/>
                <a:cs typeface="+mn-cs"/>
              </a:rPr>
              <a:t>Assessment </a:t>
            </a:r>
          </a:p>
          <a:p>
            <a:pPr lvl="0"/>
            <a:r>
              <a:rPr lang="en-GB" sz="1200" kern="1200" dirty="0" smtClean="0">
                <a:solidFill>
                  <a:schemeClr val="tx1"/>
                </a:solidFill>
                <a:effectLst/>
                <a:latin typeface="+mn-lt"/>
                <a:ea typeface="+mn-ea"/>
                <a:cs typeface="+mn-cs"/>
              </a:rPr>
              <a:t>Welfare</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The Early Years Foundation Stage (EYFS) (DfE, 2012) continued to ensure that children’s wellbeing is promoted through a variety of strategies put forward by Allen (2011) and Tickell (2011) including the Two Year Progress Check carried out by early year’s practitioners and teachers on all children that attend early year’s settings.  (NCB, 2012).</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The EYFS framework (DfE, 2014a) was revised however continued to include aspects of wellbeing and the key person approach but in less detail than previously.</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Through Early Years Entitlement, Early Years Pupil Premium and Free Early Education and childcare for Two year olds (FEET) currently all 3 to 4-year-olds in England are entitled to 570 hours of free early education or childcare per year.  The Early Years Pupil Premium provides support for additional funding for early years’ settings to improve the education they provide for disadvantaged 3- and 4-year-olds.  Alongside this Free Early Education and childcare for Two year olds (FEET) from the child’s second birthday is also now available for toddlers and their families who meet the criteria.  (DfE, 2014, 2015).</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In September 2014 the government published an all parties policy objective on wellbeing identifying four key areas for development one of which is: </a:t>
            </a:r>
          </a:p>
          <a:p>
            <a:pPr lvl="0"/>
            <a:r>
              <a:rPr lang="en-GB" sz="1200" kern="1200" dirty="0" smtClean="0">
                <a:solidFill>
                  <a:schemeClr val="tx1"/>
                </a:solidFill>
                <a:effectLst/>
                <a:latin typeface="+mn-lt"/>
                <a:ea typeface="+mn-ea"/>
                <a:cs typeface="+mn-cs"/>
              </a:rPr>
              <a:t>Building personal resources: mindfulness in health and Education</a:t>
            </a:r>
          </a:p>
          <a:p>
            <a:r>
              <a:rPr lang="en-GB" sz="1200" kern="1200" dirty="0" smtClean="0">
                <a:solidFill>
                  <a:schemeClr val="tx1"/>
                </a:solidFill>
                <a:effectLst/>
                <a:latin typeface="+mn-lt"/>
                <a:ea typeface="+mn-ea"/>
                <a:cs typeface="+mn-cs"/>
              </a:rPr>
              <a:t> (All Party Parliamentary Group on Wellbeing Economics, 2014)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Following on from the above report recommendations were published within the Mindful Nation UK Report (2015) which introduced mindfulness as an approach to reduce the mental health crisis which is increasing in the UK.  This sought to introduce mindfulness interventions within the areas of education and health.  The report identifies an emerging body of evidence that suggests both parents and children can benefit from the practice of mindfulness (</a:t>
            </a:r>
            <a:r>
              <a:rPr lang="en-GB" sz="1200" b="1" kern="1200" dirty="0" smtClean="0">
                <a:solidFill>
                  <a:schemeClr val="tx1"/>
                </a:solidFill>
                <a:effectLst/>
                <a:latin typeface="+mn-lt"/>
                <a:ea typeface="+mn-ea"/>
                <a:cs typeface="+mn-cs"/>
              </a:rPr>
              <a:t>Mindful Nation UK, Oct 2015), </a:t>
            </a:r>
            <a:r>
              <a:rPr lang="en-GB" sz="1200" kern="1200" dirty="0" smtClean="0">
                <a:solidFill>
                  <a:schemeClr val="tx1"/>
                </a:solidFill>
                <a:effectLst/>
                <a:latin typeface="+mn-lt"/>
                <a:ea typeface="+mn-ea"/>
                <a:cs typeface="+mn-cs"/>
              </a:rPr>
              <a:t>(ToWe, 2016).</a:t>
            </a:r>
          </a:p>
          <a:p>
            <a:endParaRPr lang="en-GB" dirty="0"/>
          </a:p>
        </p:txBody>
      </p:sp>
      <p:sp>
        <p:nvSpPr>
          <p:cNvPr id="4" name="Slide Number Placeholder 3"/>
          <p:cNvSpPr>
            <a:spLocks noGrp="1"/>
          </p:cNvSpPr>
          <p:nvPr>
            <p:ph type="sldNum" sz="quarter" idx="10"/>
          </p:nvPr>
        </p:nvSpPr>
        <p:spPr/>
        <p:txBody>
          <a:bodyPr/>
          <a:lstStyle/>
          <a:p>
            <a:fld id="{55DB9287-B70F-4053-AD7C-6A8979AEEC13}" type="slidenum">
              <a:rPr lang="en-GB" smtClean="0"/>
              <a:t>10</a:t>
            </a:fld>
            <a:endParaRPr lang="en-GB"/>
          </a:p>
        </p:txBody>
      </p:sp>
    </p:spTree>
    <p:extLst>
      <p:ext uri="{BB962C8B-B14F-4D97-AF65-F5344CB8AC3E}">
        <p14:creationId xmlns:p14="http://schemas.microsoft.com/office/powerpoint/2010/main" val="7590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DB9287-B70F-4053-AD7C-6A8979AEEC13}" type="slidenum">
              <a:rPr lang="en-GB" smtClean="0"/>
              <a:t>11</a:t>
            </a:fld>
            <a:endParaRPr lang="en-GB"/>
          </a:p>
        </p:txBody>
      </p:sp>
    </p:spTree>
    <p:extLst>
      <p:ext uri="{BB962C8B-B14F-4D97-AF65-F5344CB8AC3E}">
        <p14:creationId xmlns:p14="http://schemas.microsoft.com/office/powerpoint/2010/main" val="286310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DB9287-B70F-4053-AD7C-6A8979AEEC13}" type="slidenum">
              <a:rPr lang="en-GB" smtClean="0"/>
              <a:t>12</a:t>
            </a:fld>
            <a:endParaRPr lang="en-GB"/>
          </a:p>
        </p:txBody>
      </p:sp>
    </p:spTree>
    <p:extLst>
      <p:ext uri="{BB962C8B-B14F-4D97-AF65-F5344CB8AC3E}">
        <p14:creationId xmlns:p14="http://schemas.microsoft.com/office/powerpoint/2010/main" val="4185236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DB9287-B70F-4053-AD7C-6A8979AEEC13}" type="slidenum">
              <a:rPr lang="en-GB" smtClean="0"/>
              <a:t>13</a:t>
            </a:fld>
            <a:endParaRPr lang="en-GB"/>
          </a:p>
        </p:txBody>
      </p:sp>
    </p:spTree>
    <p:extLst>
      <p:ext uri="{BB962C8B-B14F-4D97-AF65-F5344CB8AC3E}">
        <p14:creationId xmlns:p14="http://schemas.microsoft.com/office/powerpoint/2010/main" val="2363238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DB9287-B70F-4053-AD7C-6A8979AEEC13}" type="slidenum">
              <a:rPr lang="en-GB" smtClean="0"/>
              <a:t>14</a:t>
            </a:fld>
            <a:endParaRPr lang="en-GB"/>
          </a:p>
        </p:txBody>
      </p:sp>
    </p:spTree>
    <p:extLst>
      <p:ext uri="{BB962C8B-B14F-4D97-AF65-F5344CB8AC3E}">
        <p14:creationId xmlns:p14="http://schemas.microsoft.com/office/powerpoint/2010/main" val="2127904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DB9287-B70F-4053-AD7C-6A8979AEEC13}" type="slidenum">
              <a:rPr lang="en-GB" smtClean="0"/>
              <a:t>15</a:t>
            </a:fld>
            <a:endParaRPr lang="en-GB"/>
          </a:p>
        </p:txBody>
      </p:sp>
    </p:spTree>
    <p:extLst>
      <p:ext uri="{BB962C8B-B14F-4D97-AF65-F5344CB8AC3E}">
        <p14:creationId xmlns:p14="http://schemas.microsoft.com/office/powerpoint/2010/main" val="308309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DB9287-B70F-4053-AD7C-6A8979AEEC13}" type="slidenum">
              <a:rPr lang="en-GB" smtClean="0"/>
              <a:t>16</a:t>
            </a:fld>
            <a:endParaRPr lang="en-GB"/>
          </a:p>
        </p:txBody>
      </p:sp>
    </p:spTree>
    <p:extLst>
      <p:ext uri="{BB962C8B-B14F-4D97-AF65-F5344CB8AC3E}">
        <p14:creationId xmlns:p14="http://schemas.microsoft.com/office/powerpoint/2010/main" val="2021955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a:t>
            </a:r>
            <a:r>
              <a:rPr lang="en-GB" b="1" dirty="0" smtClean="0"/>
              <a:t>empathise</a:t>
            </a:r>
            <a:r>
              <a:rPr lang="en-GB" dirty="0" smtClean="0"/>
              <a:t> by having an understanding of the situation, then to </a:t>
            </a:r>
            <a:r>
              <a:rPr lang="en-GB" b="1" dirty="0" smtClean="0"/>
              <a:t>engage</a:t>
            </a:r>
            <a:r>
              <a:rPr lang="en-GB" dirty="0" smtClean="0"/>
              <a:t> with improving the situation and lastly to </a:t>
            </a:r>
            <a:r>
              <a:rPr lang="en-GB" b="1" dirty="0" smtClean="0"/>
              <a:t>encourage</a:t>
            </a:r>
            <a:r>
              <a:rPr lang="en-GB" dirty="0" smtClean="0"/>
              <a:t> those around to support with the improvement of the situation</a:t>
            </a:r>
            <a:endParaRPr lang="en-GB" dirty="0"/>
          </a:p>
        </p:txBody>
      </p:sp>
      <p:sp>
        <p:nvSpPr>
          <p:cNvPr id="4" name="Slide Number Placeholder 3"/>
          <p:cNvSpPr>
            <a:spLocks noGrp="1"/>
          </p:cNvSpPr>
          <p:nvPr>
            <p:ph type="sldNum" sz="quarter" idx="10"/>
          </p:nvPr>
        </p:nvSpPr>
        <p:spPr/>
        <p:txBody>
          <a:bodyPr/>
          <a:lstStyle/>
          <a:p>
            <a:fld id="{55DB9287-B70F-4053-AD7C-6A8979AEEC13}" type="slidenum">
              <a:rPr lang="en-GB" smtClean="0"/>
              <a:t>17</a:t>
            </a:fld>
            <a:endParaRPr lang="en-GB"/>
          </a:p>
        </p:txBody>
      </p:sp>
    </p:spTree>
    <p:extLst>
      <p:ext uri="{BB962C8B-B14F-4D97-AF65-F5344CB8AC3E}">
        <p14:creationId xmlns:p14="http://schemas.microsoft.com/office/powerpoint/2010/main" val="1011007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DB9287-B70F-4053-AD7C-6A8979AEEC13}" type="slidenum">
              <a:rPr lang="en-GB" smtClean="0"/>
              <a:t>18</a:t>
            </a:fld>
            <a:endParaRPr lang="en-GB"/>
          </a:p>
        </p:txBody>
      </p:sp>
    </p:spTree>
    <p:extLst>
      <p:ext uri="{BB962C8B-B14F-4D97-AF65-F5344CB8AC3E}">
        <p14:creationId xmlns:p14="http://schemas.microsoft.com/office/powerpoint/2010/main" val="12535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DB9287-B70F-4053-AD7C-6A8979AEEC13}" type="slidenum">
              <a:rPr lang="en-GB" smtClean="0"/>
              <a:t>19</a:t>
            </a:fld>
            <a:endParaRPr lang="en-GB"/>
          </a:p>
        </p:txBody>
      </p:sp>
    </p:spTree>
    <p:extLst>
      <p:ext uri="{BB962C8B-B14F-4D97-AF65-F5344CB8AC3E}">
        <p14:creationId xmlns:p14="http://schemas.microsoft.com/office/powerpoint/2010/main" val="3646483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None/>
              <a:defRPr/>
            </a:pPr>
            <a:r>
              <a:rPr lang="en-GB" sz="1200" b="1" dirty="0" smtClean="0"/>
              <a:t>EURYDICE (2009) </a:t>
            </a:r>
            <a:r>
              <a:rPr lang="en-GB" sz="1200" b="1" i="1" dirty="0" smtClean="0"/>
              <a:t>Early Childhood Education and Care in Europe: Tackling Social and Cultural Inequalities.</a:t>
            </a:r>
            <a:r>
              <a:rPr lang="en-GB" sz="1200" b="1" dirty="0" smtClean="0"/>
              <a:t> European Commission</a:t>
            </a:r>
          </a:p>
          <a:p>
            <a:pPr eaLnBrk="1" fontAlgn="auto" hangingPunct="1">
              <a:spcAft>
                <a:spcPts val="0"/>
              </a:spcAft>
              <a:buFont typeface="Arial" pitchFamily="34" charset="0"/>
              <a:buNone/>
              <a:defRPr/>
            </a:pPr>
            <a:endParaRPr lang="en-GB" sz="900" dirty="0" smtClean="0"/>
          </a:p>
          <a:p>
            <a:pPr marL="0" indent="0">
              <a:buFont typeface="Arial" charset="0"/>
              <a:buNone/>
              <a:defRPr/>
            </a:pPr>
            <a:r>
              <a:rPr lang="en-GB" sz="1200" dirty="0" smtClean="0"/>
              <a:t>High quality education and care from a very early age creates a good foundation for lifelong learning, especially for children from disadvantaged backgrounds. Equity in education is not yet realized for children from poor backgrounds, migrant families or parents with low education. The project’s aim is to strengthen the education of reflective practitioners to give toddlers (18-36 months) a fair chance for lifelong learning. The project focuses on the development of provisions for toddlers and investigates different approaches to promote learning in a child centred way.</a:t>
            </a:r>
          </a:p>
          <a:p>
            <a:endParaRPr lang="en-GB" dirty="0" smtClean="0"/>
          </a:p>
          <a:p>
            <a:pPr rtl="0" eaLnBrk="1" fontAlgn="t" latinLnBrk="0" hangingPunct="1"/>
            <a:r>
              <a:rPr lang="en-GB" sz="1200" b="0" i="0" u="none" strike="noStrike" kern="1200" dirty="0" smtClean="0">
                <a:solidFill>
                  <a:schemeClr val="tx1"/>
                </a:solidFill>
                <a:effectLst/>
                <a:latin typeface="+mn-lt"/>
                <a:ea typeface="+mn-ea"/>
                <a:cs typeface="+mn-cs"/>
              </a:rPr>
              <a:t>State of the art – up to date general development of early years in each country</a:t>
            </a:r>
          </a:p>
          <a:p>
            <a:pPr rtl="0" eaLnBrk="1" fontAlgn="t" latinLnBrk="0" hangingPunct="1"/>
            <a:r>
              <a:rPr lang="en-GB" sz="1200" b="0" i="0" u="none" strike="noStrike" kern="1200" dirty="0" smtClean="0">
                <a:solidFill>
                  <a:schemeClr val="tx1"/>
                </a:solidFill>
                <a:effectLst/>
                <a:latin typeface="+mn-lt"/>
                <a:ea typeface="+mn-ea"/>
                <a:cs typeface="+mn-cs"/>
              </a:rPr>
              <a:t>Early Language/Early Languages</a:t>
            </a:r>
          </a:p>
          <a:p>
            <a:pPr rtl="0" eaLnBrk="1" fontAlgn="t" latinLnBrk="0" hangingPunct="1"/>
            <a:r>
              <a:rPr lang="en-GB" sz="1200" b="0" i="0" u="none" strike="noStrike" kern="1200" dirty="0" smtClean="0">
                <a:solidFill>
                  <a:schemeClr val="tx1"/>
                </a:solidFill>
                <a:effectLst/>
                <a:latin typeface="+mn-lt"/>
                <a:ea typeface="+mn-ea"/>
                <a:cs typeface="+mn-cs"/>
              </a:rPr>
              <a:t>Promoting the Wellbeing of Toddler’s within the European Union</a:t>
            </a:r>
          </a:p>
          <a:p>
            <a:pPr rtl="0" eaLnBrk="1" fontAlgn="t" latinLnBrk="0" hangingPunct="1"/>
            <a:r>
              <a:rPr lang="en-GB" sz="1200" b="0" i="0" u="none" strike="noStrike" kern="1200" dirty="0" smtClean="0">
                <a:solidFill>
                  <a:schemeClr val="tx1"/>
                </a:solidFill>
                <a:effectLst/>
                <a:latin typeface="+mn-lt"/>
                <a:ea typeface="+mn-ea"/>
                <a:cs typeface="+mn-cs"/>
              </a:rPr>
              <a:t>Parental engagement/ involvement</a:t>
            </a:r>
          </a:p>
          <a:p>
            <a:pPr rtl="0" eaLnBrk="1" fontAlgn="t" latinLnBrk="0" hangingPunct="1"/>
            <a:r>
              <a:rPr lang="en-GB" sz="1200" b="0" i="0" u="none" strike="noStrike" kern="1200" dirty="0" smtClean="0">
                <a:solidFill>
                  <a:schemeClr val="tx1"/>
                </a:solidFill>
                <a:effectLst/>
                <a:latin typeface="+mn-lt"/>
                <a:ea typeface="+mn-ea"/>
                <a:cs typeface="+mn-cs"/>
              </a:rPr>
              <a:t>Educating the Reflective Practitioner</a:t>
            </a:r>
          </a:p>
          <a:p>
            <a:pPr rtl="0" eaLnBrk="1" fontAlgn="t" latinLnBrk="0" hangingPunct="1"/>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0" u="none" strike="noStrike" kern="1200" dirty="0" smtClean="0">
                <a:solidFill>
                  <a:schemeClr val="tx1"/>
                </a:solidFill>
                <a:effectLst/>
                <a:latin typeface="+mn-lt"/>
                <a:ea typeface="+mn-ea"/>
                <a:cs typeface="+mn-cs"/>
              </a:rPr>
              <a:t>Case Study</a:t>
            </a:r>
            <a:r>
              <a:rPr lang="en-GB" sz="1200" b="0" i="0" u="none" strike="noStrike" kern="1200" baseline="0" dirty="0" smtClean="0">
                <a:solidFill>
                  <a:schemeClr val="tx1"/>
                </a:solidFill>
                <a:effectLst/>
                <a:latin typeface="+mn-lt"/>
                <a:ea typeface="+mn-ea"/>
                <a:cs typeface="+mn-cs"/>
              </a:rPr>
              <a:t> </a:t>
            </a:r>
            <a:r>
              <a:rPr lang="en-GB" sz="1200" b="0" i="0" u="none" strike="noStrike" kern="1200" baseline="0" dirty="0" smtClean="0">
                <a:solidFill>
                  <a:schemeClr val="tx1"/>
                </a:solidFill>
                <a:effectLst/>
                <a:latin typeface="+mn-lt"/>
                <a:ea typeface="+mn-ea"/>
                <a:cs typeface="+mn-cs"/>
              </a:rPr>
              <a:t>approach </a:t>
            </a:r>
            <a:r>
              <a:rPr lang="en-GB" sz="1200" b="0" i="0" u="none" strike="noStrike" kern="1200" baseline="0" dirty="0" smtClean="0">
                <a:solidFill>
                  <a:schemeClr val="tx1"/>
                </a:solidFill>
                <a:effectLst/>
                <a:latin typeface="+mn-lt"/>
                <a:ea typeface="+mn-ea"/>
                <a:cs typeface="+mn-cs"/>
              </a:rPr>
              <a:t>with construct categories of coding to analyse the data</a:t>
            </a:r>
            <a:endParaRPr lang="en-GB" sz="1200" b="0" i="0" u="none" strike="noStrike"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5DB9287-B70F-4053-AD7C-6A8979AEEC13}" type="slidenum">
              <a:rPr lang="en-GB" smtClean="0"/>
              <a:t>2</a:t>
            </a:fld>
            <a:endParaRPr lang="en-GB"/>
          </a:p>
        </p:txBody>
      </p:sp>
    </p:spTree>
    <p:extLst>
      <p:ext uri="{BB962C8B-B14F-4D97-AF65-F5344CB8AC3E}">
        <p14:creationId xmlns:p14="http://schemas.microsoft.com/office/powerpoint/2010/main" val="1857420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DB9287-B70F-4053-AD7C-6A8979AEEC13}" type="slidenum">
              <a:rPr lang="en-GB" smtClean="0"/>
              <a:t>20</a:t>
            </a:fld>
            <a:endParaRPr lang="en-GB"/>
          </a:p>
        </p:txBody>
      </p:sp>
    </p:spTree>
    <p:extLst>
      <p:ext uri="{BB962C8B-B14F-4D97-AF65-F5344CB8AC3E}">
        <p14:creationId xmlns:p14="http://schemas.microsoft.com/office/powerpoint/2010/main" val="3287223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DB9287-B70F-4053-AD7C-6A8979AEEC13}" type="slidenum">
              <a:rPr lang="en-GB" smtClean="0"/>
              <a:t>21</a:t>
            </a:fld>
            <a:endParaRPr lang="en-GB"/>
          </a:p>
        </p:txBody>
      </p:sp>
    </p:spTree>
    <p:extLst>
      <p:ext uri="{BB962C8B-B14F-4D97-AF65-F5344CB8AC3E}">
        <p14:creationId xmlns:p14="http://schemas.microsoft.com/office/powerpoint/2010/main" val="376487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DB9287-B70F-4053-AD7C-6A8979AEEC13}" type="slidenum">
              <a:rPr lang="en-GB" smtClean="0"/>
              <a:t>3</a:t>
            </a:fld>
            <a:endParaRPr lang="en-GB"/>
          </a:p>
        </p:txBody>
      </p:sp>
    </p:spTree>
    <p:extLst>
      <p:ext uri="{BB962C8B-B14F-4D97-AF65-F5344CB8AC3E}">
        <p14:creationId xmlns:p14="http://schemas.microsoft.com/office/powerpoint/2010/main" val="206540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DB9287-B70F-4053-AD7C-6A8979AEEC13}" type="slidenum">
              <a:rPr lang="en-GB" smtClean="0"/>
              <a:t>4</a:t>
            </a:fld>
            <a:endParaRPr lang="en-GB"/>
          </a:p>
        </p:txBody>
      </p:sp>
    </p:spTree>
    <p:extLst>
      <p:ext uri="{BB962C8B-B14F-4D97-AF65-F5344CB8AC3E}">
        <p14:creationId xmlns:p14="http://schemas.microsoft.com/office/powerpoint/2010/main" val="399892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DB9287-B70F-4053-AD7C-6A8979AEEC13}" type="slidenum">
              <a:rPr lang="en-GB" smtClean="0"/>
              <a:t>5</a:t>
            </a:fld>
            <a:endParaRPr lang="en-GB"/>
          </a:p>
        </p:txBody>
      </p:sp>
    </p:spTree>
    <p:extLst>
      <p:ext uri="{BB962C8B-B14F-4D97-AF65-F5344CB8AC3E}">
        <p14:creationId xmlns:p14="http://schemas.microsoft.com/office/powerpoint/2010/main" val="24331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DB9287-B70F-4053-AD7C-6A8979AEEC13}" type="slidenum">
              <a:rPr lang="en-GB" smtClean="0"/>
              <a:t>6</a:t>
            </a:fld>
            <a:endParaRPr lang="en-GB"/>
          </a:p>
        </p:txBody>
      </p:sp>
    </p:spTree>
    <p:extLst>
      <p:ext uri="{BB962C8B-B14F-4D97-AF65-F5344CB8AC3E}">
        <p14:creationId xmlns:p14="http://schemas.microsoft.com/office/powerpoint/2010/main" val="314164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term ‘Wellbeing’ is widely used within ECEC provision however perspectives of this terminology and what this means varies between practitioners and countries. You will find that there are many differing ways that wellbeing can be defined and this will have an impact on your own beliefs, values and practice in working with toddlers.</a:t>
            </a:r>
          </a:p>
          <a:p>
            <a:endParaRPr lang="en-GB" dirty="0"/>
          </a:p>
        </p:txBody>
      </p:sp>
      <p:sp>
        <p:nvSpPr>
          <p:cNvPr id="4" name="Slide Number Placeholder 3"/>
          <p:cNvSpPr>
            <a:spLocks noGrp="1"/>
          </p:cNvSpPr>
          <p:nvPr>
            <p:ph type="sldNum" sz="quarter" idx="10"/>
          </p:nvPr>
        </p:nvSpPr>
        <p:spPr/>
        <p:txBody>
          <a:bodyPr/>
          <a:lstStyle/>
          <a:p>
            <a:fld id="{55DB9287-B70F-4053-AD7C-6A8979AEEC13}" type="slidenum">
              <a:rPr lang="en-GB" smtClean="0"/>
              <a:t>7</a:t>
            </a:fld>
            <a:endParaRPr lang="en-GB"/>
          </a:p>
        </p:txBody>
      </p:sp>
    </p:spTree>
    <p:extLst>
      <p:ext uri="{BB962C8B-B14F-4D97-AF65-F5344CB8AC3E}">
        <p14:creationId xmlns:p14="http://schemas.microsoft.com/office/powerpoint/2010/main" val="65613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DB9287-B70F-4053-AD7C-6A8979AEEC13}" type="slidenum">
              <a:rPr lang="en-GB" smtClean="0"/>
              <a:t>8</a:t>
            </a:fld>
            <a:endParaRPr lang="en-GB"/>
          </a:p>
        </p:txBody>
      </p:sp>
    </p:spTree>
    <p:extLst>
      <p:ext uri="{BB962C8B-B14F-4D97-AF65-F5344CB8AC3E}">
        <p14:creationId xmlns:p14="http://schemas.microsoft.com/office/powerpoint/2010/main" val="394687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DB9287-B70F-4053-AD7C-6A8979AEEC13}" type="slidenum">
              <a:rPr lang="en-GB" smtClean="0"/>
              <a:t>9</a:t>
            </a:fld>
            <a:endParaRPr lang="en-GB"/>
          </a:p>
        </p:txBody>
      </p:sp>
    </p:spTree>
    <p:extLst>
      <p:ext uri="{BB962C8B-B14F-4D97-AF65-F5344CB8AC3E}">
        <p14:creationId xmlns:p14="http://schemas.microsoft.com/office/powerpoint/2010/main" val="418327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230E3A-4268-47A8-BACD-7A800528E832}"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FB5BA-6F11-4BB3-8D27-0405B33ABD34}" type="slidenum">
              <a:rPr lang="en-GB" smtClean="0"/>
              <a:t>‹#›</a:t>
            </a:fld>
            <a:endParaRPr lang="en-GB"/>
          </a:p>
        </p:txBody>
      </p:sp>
    </p:spTree>
    <p:extLst>
      <p:ext uri="{BB962C8B-B14F-4D97-AF65-F5344CB8AC3E}">
        <p14:creationId xmlns:p14="http://schemas.microsoft.com/office/powerpoint/2010/main" val="393739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230E3A-4268-47A8-BACD-7A800528E832}"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FB5BA-6F11-4BB3-8D27-0405B33ABD34}" type="slidenum">
              <a:rPr lang="en-GB" smtClean="0"/>
              <a:t>‹#›</a:t>
            </a:fld>
            <a:endParaRPr lang="en-GB"/>
          </a:p>
        </p:txBody>
      </p:sp>
    </p:spTree>
    <p:extLst>
      <p:ext uri="{BB962C8B-B14F-4D97-AF65-F5344CB8AC3E}">
        <p14:creationId xmlns:p14="http://schemas.microsoft.com/office/powerpoint/2010/main" val="231102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230E3A-4268-47A8-BACD-7A800528E832}"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FB5BA-6F11-4BB3-8D27-0405B33ABD34}" type="slidenum">
              <a:rPr lang="en-GB" smtClean="0"/>
              <a:t>‹#›</a:t>
            </a:fld>
            <a:endParaRPr lang="en-GB"/>
          </a:p>
        </p:txBody>
      </p:sp>
    </p:spTree>
    <p:extLst>
      <p:ext uri="{BB962C8B-B14F-4D97-AF65-F5344CB8AC3E}">
        <p14:creationId xmlns:p14="http://schemas.microsoft.com/office/powerpoint/2010/main" val="231715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230E3A-4268-47A8-BACD-7A800528E832}"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FB5BA-6F11-4BB3-8D27-0405B33ABD34}" type="slidenum">
              <a:rPr lang="en-GB" smtClean="0"/>
              <a:t>‹#›</a:t>
            </a:fld>
            <a:endParaRPr lang="en-GB"/>
          </a:p>
        </p:txBody>
      </p:sp>
    </p:spTree>
    <p:extLst>
      <p:ext uri="{BB962C8B-B14F-4D97-AF65-F5344CB8AC3E}">
        <p14:creationId xmlns:p14="http://schemas.microsoft.com/office/powerpoint/2010/main" val="125334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30E3A-4268-47A8-BACD-7A800528E832}"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FB5BA-6F11-4BB3-8D27-0405B33ABD34}" type="slidenum">
              <a:rPr lang="en-GB" smtClean="0"/>
              <a:t>‹#›</a:t>
            </a:fld>
            <a:endParaRPr lang="en-GB"/>
          </a:p>
        </p:txBody>
      </p:sp>
    </p:spTree>
    <p:extLst>
      <p:ext uri="{BB962C8B-B14F-4D97-AF65-F5344CB8AC3E}">
        <p14:creationId xmlns:p14="http://schemas.microsoft.com/office/powerpoint/2010/main" val="213606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230E3A-4268-47A8-BACD-7A800528E832}" type="datetimeFigureOut">
              <a:rPr lang="en-GB" smtClean="0"/>
              <a:t>09/01/2018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FB5BA-6F11-4BB3-8D27-0405B33ABD34}" type="slidenum">
              <a:rPr lang="en-GB" smtClean="0"/>
              <a:t>‹#›</a:t>
            </a:fld>
            <a:endParaRPr lang="en-GB"/>
          </a:p>
        </p:txBody>
      </p:sp>
    </p:spTree>
    <p:extLst>
      <p:ext uri="{BB962C8B-B14F-4D97-AF65-F5344CB8AC3E}">
        <p14:creationId xmlns:p14="http://schemas.microsoft.com/office/powerpoint/2010/main" val="416929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230E3A-4268-47A8-BACD-7A800528E832}" type="datetimeFigureOut">
              <a:rPr lang="en-GB" smtClean="0"/>
              <a:t>09/01/2018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FB5BA-6F11-4BB3-8D27-0405B33ABD34}" type="slidenum">
              <a:rPr lang="en-GB" smtClean="0"/>
              <a:t>‹#›</a:t>
            </a:fld>
            <a:endParaRPr lang="en-GB"/>
          </a:p>
        </p:txBody>
      </p:sp>
    </p:spTree>
    <p:extLst>
      <p:ext uri="{BB962C8B-B14F-4D97-AF65-F5344CB8AC3E}">
        <p14:creationId xmlns:p14="http://schemas.microsoft.com/office/powerpoint/2010/main" val="13936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230E3A-4268-47A8-BACD-7A800528E832}" type="datetimeFigureOut">
              <a:rPr lang="en-GB" smtClean="0"/>
              <a:t>09/01/2018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FB5BA-6F11-4BB3-8D27-0405B33ABD34}" type="slidenum">
              <a:rPr lang="en-GB" smtClean="0"/>
              <a:t>‹#›</a:t>
            </a:fld>
            <a:endParaRPr lang="en-GB"/>
          </a:p>
        </p:txBody>
      </p:sp>
    </p:spTree>
    <p:extLst>
      <p:ext uri="{BB962C8B-B14F-4D97-AF65-F5344CB8AC3E}">
        <p14:creationId xmlns:p14="http://schemas.microsoft.com/office/powerpoint/2010/main" val="3534597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30E3A-4268-47A8-BACD-7A800528E832}" type="datetimeFigureOut">
              <a:rPr lang="en-GB" smtClean="0"/>
              <a:t>09/01/2018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FB5BA-6F11-4BB3-8D27-0405B33ABD34}" type="slidenum">
              <a:rPr lang="en-GB" smtClean="0"/>
              <a:t>‹#›</a:t>
            </a:fld>
            <a:endParaRPr lang="en-GB"/>
          </a:p>
        </p:txBody>
      </p:sp>
    </p:spTree>
    <p:extLst>
      <p:ext uri="{BB962C8B-B14F-4D97-AF65-F5344CB8AC3E}">
        <p14:creationId xmlns:p14="http://schemas.microsoft.com/office/powerpoint/2010/main" val="4188304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30E3A-4268-47A8-BACD-7A800528E832}" type="datetimeFigureOut">
              <a:rPr lang="en-GB" smtClean="0"/>
              <a:t>09/01/2018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FB5BA-6F11-4BB3-8D27-0405B33ABD34}" type="slidenum">
              <a:rPr lang="en-GB" smtClean="0"/>
              <a:t>‹#›</a:t>
            </a:fld>
            <a:endParaRPr lang="en-GB"/>
          </a:p>
        </p:txBody>
      </p:sp>
    </p:spTree>
    <p:extLst>
      <p:ext uri="{BB962C8B-B14F-4D97-AF65-F5344CB8AC3E}">
        <p14:creationId xmlns:p14="http://schemas.microsoft.com/office/powerpoint/2010/main" val="121147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30E3A-4268-47A8-BACD-7A800528E832}" type="datetimeFigureOut">
              <a:rPr lang="en-GB" smtClean="0"/>
              <a:t>09/01/2018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FB5BA-6F11-4BB3-8D27-0405B33ABD34}" type="slidenum">
              <a:rPr lang="en-GB" smtClean="0"/>
              <a:t>‹#›</a:t>
            </a:fld>
            <a:endParaRPr lang="en-GB"/>
          </a:p>
        </p:txBody>
      </p:sp>
    </p:spTree>
    <p:extLst>
      <p:ext uri="{BB962C8B-B14F-4D97-AF65-F5344CB8AC3E}">
        <p14:creationId xmlns:p14="http://schemas.microsoft.com/office/powerpoint/2010/main" val="352886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30E3A-4268-47A8-BACD-7A800528E832}" type="datetimeFigureOut">
              <a:rPr lang="en-GB" smtClean="0"/>
              <a:t>09/01/2018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FB5BA-6F11-4BB3-8D27-0405B33ABD34}" type="slidenum">
              <a:rPr lang="en-GB" smtClean="0"/>
              <a:t>‹#›</a:t>
            </a:fld>
            <a:endParaRPr lang="en-GB"/>
          </a:p>
        </p:txBody>
      </p:sp>
    </p:spTree>
    <p:extLst>
      <p:ext uri="{BB962C8B-B14F-4D97-AF65-F5344CB8AC3E}">
        <p14:creationId xmlns:p14="http://schemas.microsoft.com/office/powerpoint/2010/main" val="304516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toddlerswellbeing.eu/"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hyperlink" Target="http://www.toddlerswellbeing.e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oddlerineurope.e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7975" y="4149081"/>
            <a:ext cx="8440489" cy="1995314"/>
          </a:xfrm>
        </p:spPr>
        <p:txBody>
          <a:bodyPr>
            <a:normAutofit lnSpcReduction="10000"/>
          </a:bodyPr>
          <a:lstStyle/>
          <a:p>
            <a:r>
              <a:rPr lang="en-GB" sz="2000" dirty="0">
                <a:solidFill>
                  <a:srgbClr val="00B0F0"/>
                </a:solidFill>
              </a:rPr>
              <a:t>Enhancing the Education and Wellbeing of Disadvantaged Toddlers through the Development of Training and </a:t>
            </a:r>
            <a:r>
              <a:rPr lang="en-GB" sz="2000" dirty="0" smtClean="0">
                <a:solidFill>
                  <a:srgbClr val="00B0F0"/>
                </a:solidFill>
              </a:rPr>
              <a:t>Materials </a:t>
            </a:r>
            <a:r>
              <a:rPr lang="en-GB" sz="2000" dirty="0">
                <a:solidFill>
                  <a:srgbClr val="00B0F0"/>
                </a:solidFill>
              </a:rPr>
              <a:t>to Support Early Years </a:t>
            </a:r>
            <a:r>
              <a:rPr lang="en-GB" sz="2000" dirty="0" smtClean="0">
                <a:solidFill>
                  <a:srgbClr val="00B0F0"/>
                </a:solidFill>
              </a:rPr>
              <a:t>Practitioners</a:t>
            </a:r>
            <a:endParaRPr lang="en-GB" sz="2000" dirty="0" smtClean="0">
              <a:solidFill>
                <a:srgbClr val="00B0F0"/>
              </a:solidFill>
            </a:endParaRPr>
          </a:p>
          <a:p>
            <a:r>
              <a:rPr lang="en-GB" sz="2000" b="1" dirty="0" smtClean="0">
                <a:solidFill>
                  <a:srgbClr val="00B0F0"/>
                </a:solidFill>
              </a:rPr>
              <a:t>2015-1-UK01-KA201-013431</a:t>
            </a:r>
          </a:p>
          <a:p>
            <a:endParaRPr lang="en-GB" sz="2000" b="1" dirty="0">
              <a:solidFill>
                <a:srgbClr val="00B0F0"/>
              </a:solidFill>
            </a:endParaRPr>
          </a:p>
          <a:p>
            <a:pPr algn="r"/>
            <a:r>
              <a:rPr lang="en-GB" sz="2000" b="1" dirty="0" smtClean="0">
                <a:solidFill>
                  <a:srgbClr val="00B0F0"/>
                </a:solidFill>
              </a:rPr>
              <a:t>Helen Sutherland</a:t>
            </a:r>
          </a:p>
          <a:p>
            <a:pPr algn="r"/>
            <a:r>
              <a:rPr lang="en-GB" sz="1600" b="1" dirty="0" smtClean="0">
                <a:solidFill>
                  <a:srgbClr val="00B0F0"/>
                </a:solidFill>
              </a:rPr>
              <a:t>Senior Lecturer in Early Years, Kingston University</a:t>
            </a:r>
            <a:endParaRPr lang="en-GB" sz="1600" dirty="0">
              <a:solidFill>
                <a:srgbClr val="00B0F0"/>
              </a:solidFill>
            </a:endParaRPr>
          </a:p>
          <a:p>
            <a:endParaRPr lang="en-GB" sz="2000" dirty="0">
              <a:solidFill>
                <a:srgbClr val="00B0F0"/>
              </a:solidFill>
            </a:endParaRPr>
          </a:p>
          <a:p>
            <a:endParaRPr lang="en-GB" b="1" dirty="0" smtClean="0">
              <a:solidFill>
                <a:srgbClr val="00B0F0"/>
              </a:solidFill>
              <a:effectLst>
                <a:outerShdw blurRad="38100" dist="38100" dir="2700000" algn="tl">
                  <a:srgbClr val="000000">
                    <a:alpha val="43137"/>
                  </a:srgbClr>
                </a:outerShdw>
              </a:effectLst>
            </a:endParaRPr>
          </a:p>
        </p:txBody>
      </p:sp>
      <p:pic>
        <p:nvPicPr>
          <p:cNvPr id="4" name="Picture 3"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 y="-27384"/>
            <a:ext cx="9144000"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descr="https://lh5.googleusercontent.com/f3524yQqizsIx5v4h22KQZ5k5bbStY5RddtI0l-ySjnZOBwV7ZHJzlKB-BmHmy-WnSiuOy3DQuCxetrOZDBJSkfhudWllHyuLuu-qs9wELGhWrXbIuHUIk4p0ocNR5b70HUuu8314ioMItgurg"/>
          <p:cNvPicPr/>
          <p:nvPr/>
        </p:nvPicPr>
        <p:blipFill>
          <a:blip r:embed="rId4" cstate="print"/>
          <a:srcRect/>
          <a:stretch>
            <a:fillRect/>
          </a:stretch>
        </p:blipFill>
        <p:spPr bwMode="auto">
          <a:xfrm>
            <a:off x="2655972" y="628145"/>
            <a:ext cx="3811429" cy="1625363"/>
          </a:xfrm>
          <a:prstGeom prst="rect">
            <a:avLst/>
          </a:prstGeom>
          <a:noFill/>
          <a:ln w="9525">
            <a:noFill/>
            <a:miter lim="800000"/>
            <a:headEnd/>
            <a:tailEnd/>
          </a:ln>
        </p:spPr>
      </p:pic>
      <p:sp>
        <p:nvSpPr>
          <p:cNvPr id="6" name="TextBox 5"/>
          <p:cNvSpPr txBox="1"/>
          <p:nvPr/>
        </p:nvSpPr>
        <p:spPr>
          <a:xfrm>
            <a:off x="460375" y="2253508"/>
            <a:ext cx="8216081" cy="1785104"/>
          </a:xfrm>
          <a:prstGeom prst="rect">
            <a:avLst/>
          </a:prstGeom>
          <a:noFill/>
        </p:spPr>
        <p:txBody>
          <a:bodyPr wrap="square" rtlCol="0">
            <a:spAutoFit/>
          </a:bodyPr>
          <a:lstStyle/>
          <a:p>
            <a:pPr algn="ctr"/>
            <a:r>
              <a:rPr lang="en-GB" sz="3200" b="1" dirty="0">
                <a:solidFill>
                  <a:srgbClr val="00B0F0"/>
                </a:solidFill>
              </a:rPr>
              <a:t>The </a:t>
            </a:r>
            <a:r>
              <a:rPr lang="en-GB" sz="3200" b="1" dirty="0" err="1">
                <a:solidFill>
                  <a:srgbClr val="00B0F0"/>
                </a:solidFill>
              </a:rPr>
              <a:t>ToWe</a:t>
            </a:r>
            <a:r>
              <a:rPr lang="en-GB" sz="3200" b="1" dirty="0">
                <a:solidFill>
                  <a:srgbClr val="00B0F0"/>
                </a:solidFill>
              </a:rPr>
              <a:t> Project</a:t>
            </a:r>
            <a:endParaRPr lang="en-GB" sz="3200" dirty="0">
              <a:solidFill>
                <a:srgbClr val="00B0F0"/>
              </a:solidFill>
            </a:endParaRPr>
          </a:p>
          <a:p>
            <a:pPr algn="ctr"/>
            <a:r>
              <a:rPr lang="en-GB" sz="2000" b="1" dirty="0">
                <a:solidFill>
                  <a:srgbClr val="00B0F0"/>
                </a:solidFill>
              </a:rPr>
              <a:t> </a:t>
            </a:r>
            <a:endParaRPr lang="en-GB" sz="2000" dirty="0">
              <a:solidFill>
                <a:srgbClr val="00B0F0"/>
              </a:solidFill>
            </a:endParaRPr>
          </a:p>
          <a:p>
            <a:pPr algn="ctr"/>
            <a:r>
              <a:rPr lang="en-GB" sz="2000" b="1" dirty="0">
                <a:solidFill>
                  <a:srgbClr val="00B0F0"/>
                </a:solidFill>
              </a:rPr>
              <a:t>Enhancing Opportunities for Toddlers</a:t>
            </a:r>
            <a:r>
              <a:rPr lang="en-GB" sz="2000" b="1" dirty="0" smtClean="0">
                <a:solidFill>
                  <a:srgbClr val="00B0F0"/>
                </a:solidFill>
              </a:rPr>
              <a:t>’ Wellbeing</a:t>
            </a:r>
          </a:p>
          <a:p>
            <a:pPr algn="ctr"/>
            <a:endParaRPr lang="en-GB" sz="2000" dirty="0">
              <a:solidFill>
                <a:srgbClr val="00B0F0"/>
              </a:solidFill>
            </a:endParaRPr>
          </a:p>
          <a:p>
            <a:pPr algn="ctr"/>
            <a:r>
              <a:rPr lang="en-GB" dirty="0">
                <a:hlinkClick r:id="rId5"/>
              </a:rPr>
              <a:t>http://</a:t>
            </a:r>
            <a:r>
              <a:rPr lang="en-GB" dirty="0" smtClean="0">
                <a:hlinkClick r:id="rId5"/>
              </a:rPr>
              <a:t>www.toddlerswellbeing.eu</a:t>
            </a:r>
            <a:r>
              <a:rPr lang="en-GB" dirty="0"/>
              <a:t> </a:t>
            </a:r>
            <a:r>
              <a:rPr lang="en-GB" dirty="0" smtClean="0"/>
              <a:t> </a:t>
            </a:r>
            <a:endParaRPr lang="en-GB"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144396"/>
            <a:ext cx="18097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 Box 3"/>
          <p:cNvSpPr txBox="1">
            <a:spLocks noChangeArrowheads="1"/>
          </p:cNvSpPr>
          <p:nvPr/>
        </p:nvSpPr>
        <p:spPr bwMode="auto">
          <a:xfrm>
            <a:off x="2061270" y="6144395"/>
            <a:ext cx="6831210" cy="53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3F3C3D"/>
                </a:solidFill>
                <a:effectLst/>
                <a:latin typeface="Calibri" pitchFamily="34" charset="0"/>
                <a:cs typeface="Arial" pitchFamily="34" charset="0"/>
              </a:rPr>
              <a:t>“This publication has been produced with the support of the Erasmus+ Programme of the European Union. The contents of this publication are the sole responsibility of the ToWe Project and can in no way be taken to reflect the views of the National Agency and the Commission.”</a:t>
            </a:r>
            <a:r>
              <a:rPr kumimoji="0" lang="en-GB" altLang="en-US" sz="1200" b="0" i="0" u="none" strike="noStrike" cap="none" normalizeH="0" baseline="0" dirty="0" smtClean="0">
                <a:ln>
                  <a:noFill/>
                </a:ln>
                <a:solidFill>
                  <a:srgbClr val="3F3C3D"/>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2" descr="Image result for kingston universit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Image result for kingston university logo"/>
          <p:cNvPicPr/>
          <p:nvPr/>
        </p:nvPicPr>
        <p:blipFill rotWithShape="1">
          <a:blip r:embed="rId7">
            <a:extLst>
              <a:ext uri="{28A0092B-C50C-407E-A947-70E740481C1C}">
                <a14:useLocalDpi xmlns:a14="http://schemas.microsoft.com/office/drawing/2010/main" val="0"/>
              </a:ext>
            </a:extLst>
          </a:blip>
          <a:srcRect l="26546" r="26182"/>
          <a:stretch/>
        </p:blipFill>
        <p:spPr bwMode="auto">
          <a:xfrm>
            <a:off x="214055" y="5008733"/>
            <a:ext cx="1238250" cy="1190625"/>
          </a:xfrm>
          <a:prstGeom prst="rect">
            <a:avLst/>
          </a:prstGeom>
          <a:noFill/>
          <a:ln>
            <a:noFill/>
          </a:ln>
          <a:extLst>
            <a:ext uri="{53640926-AAD7-44D8-BBD7-CCE9431645EC}">
              <a14:shadowObscured xmlns:a14="http://schemas.microsoft.com/office/drawing/2010/main"/>
            </a:ext>
          </a:extLst>
        </p:spPr>
      </p:pic>
      <p:pic>
        <p:nvPicPr>
          <p:cNvPr id="13" name="Picture 12" descr="Achieving for children logo"/>
          <p:cNvPicPr/>
          <p:nvPr/>
        </p:nvPicPr>
        <p:blipFill>
          <a:blip r:embed="rId8">
            <a:extLst>
              <a:ext uri="{28A0092B-C50C-407E-A947-70E740481C1C}">
                <a14:useLocalDpi xmlns:a14="http://schemas.microsoft.com/office/drawing/2010/main" val="0"/>
              </a:ext>
            </a:extLst>
          </a:blip>
          <a:srcRect/>
          <a:stretch>
            <a:fillRect/>
          </a:stretch>
        </p:blipFill>
        <p:spPr bwMode="auto">
          <a:xfrm>
            <a:off x="1452305" y="5604045"/>
            <a:ext cx="1905000" cy="495300"/>
          </a:xfrm>
          <a:prstGeom prst="rect">
            <a:avLst/>
          </a:prstGeom>
          <a:noFill/>
          <a:ln>
            <a:noFill/>
          </a:ln>
        </p:spPr>
      </p:pic>
    </p:spTree>
    <p:extLst>
      <p:ext uri="{BB962C8B-B14F-4D97-AF65-F5344CB8AC3E}">
        <p14:creationId xmlns:p14="http://schemas.microsoft.com/office/powerpoint/2010/main" val="3619077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Why Wellbeing?</a:t>
            </a:r>
            <a:endParaRPr lang="en-GB" dirty="0">
              <a:solidFill>
                <a:srgbClr val="00B0F0"/>
              </a:solidFill>
            </a:endParaRPr>
          </a:p>
        </p:txBody>
      </p:sp>
      <p:sp>
        <p:nvSpPr>
          <p:cNvPr id="3" name="Content Placeholder 2"/>
          <p:cNvSpPr>
            <a:spLocks noGrp="1"/>
          </p:cNvSpPr>
          <p:nvPr>
            <p:ph idx="1"/>
          </p:nvPr>
        </p:nvSpPr>
        <p:spPr>
          <a:xfrm>
            <a:off x="457200" y="1412776"/>
            <a:ext cx="8229600" cy="4713387"/>
          </a:xfrm>
        </p:spPr>
        <p:txBody>
          <a:bodyPr>
            <a:normAutofit/>
          </a:bodyPr>
          <a:lstStyle/>
          <a:p>
            <a:r>
              <a:rPr lang="en-GB" dirty="0" smtClean="0"/>
              <a:t>International Context</a:t>
            </a:r>
          </a:p>
          <a:p>
            <a:pPr lvl="1"/>
            <a:r>
              <a:rPr lang="en-GB" sz="3200" dirty="0"/>
              <a:t>Norway - 2</a:t>
            </a:r>
          </a:p>
          <a:p>
            <a:pPr lvl="1"/>
            <a:r>
              <a:rPr lang="en-GB" sz="3200" dirty="0"/>
              <a:t>United Kingdom - 16</a:t>
            </a:r>
          </a:p>
          <a:p>
            <a:pPr lvl="1"/>
            <a:r>
              <a:rPr lang="en-GB" sz="3200" dirty="0"/>
              <a:t>Spain </a:t>
            </a:r>
            <a:r>
              <a:rPr lang="en-GB" sz="3200" dirty="0" smtClean="0"/>
              <a:t>– 19</a:t>
            </a:r>
          </a:p>
          <a:p>
            <a:pPr marL="457200" lvl="1" indent="0" algn="r">
              <a:buNone/>
            </a:pPr>
            <a:r>
              <a:rPr lang="en-GB" sz="3200" dirty="0" smtClean="0"/>
              <a:t>(UNICEF</a:t>
            </a:r>
            <a:r>
              <a:rPr lang="en-GB" sz="3200" dirty="0"/>
              <a:t>, 2013:5)</a:t>
            </a:r>
          </a:p>
          <a:p>
            <a:r>
              <a:rPr lang="en-GB" dirty="0" smtClean="0"/>
              <a:t>National Context</a:t>
            </a:r>
          </a:p>
          <a:p>
            <a:r>
              <a:rPr lang="en-GB" dirty="0" smtClean="0"/>
              <a:t>Setting Context</a:t>
            </a:r>
            <a:endParaRPr lang="en-GB" dirty="0"/>
          </a:p>
        </p:txBody>
      </p:sp>
      <p:pic>
        <p:nvPicPr>
          <p:cNvPr id="4" name="Picture 3"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36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en-GB" dirty="0" smtClean="0">
                <a:solidFill>
                  <a:srgbClr val="00B0F0"/>
                </a:solidFill>
              </a:rPr>
              <a:t>Professor </a:t>
            </a:r>
            <a:r>
              <a:rPr lang="en-GB" dirty="0" err="1" smtClean="0">
                <a:solidFill>
                  <a:srgbClr val="00B0F0"/>
                </a:solidFill>
              </a:rPr>
              <a:t>Ferre</a:t>
            </a:r>
            <a:r>
              <a:rPr lang="en-GB" dirty="0" smtClean="0">
                <a:solidFill>
                  <a:srgbClr val="00B0F0"/>
                </a:solidFill>
              </a:rPr>
              <a:t> </a:t>
            </a:r>
            <a:r>
              <a:rPr lang="en-GB" dirty="0" err="1" smtClean="0">
                <a:solidFill>
                  <a:srgbClr val="00B0F0"/>
                </a:solidFill>
              </a:rPr>
              <a:t>Laevers</a:t>
            </a:r>
            <a:endParaRPr lang="en-GB" dirty="0">
              <a:solidFill>
                <a:srgbClr val="00B0F0"/>
              </a:solidFill>
            </a:endParaRPr>
          </a:p>
        </p:txBody>
      </p:sp>
      <p:sp>
        <p:nvSpPr>
          <p:cNvPr id="9" name="Content Placeholder 8"/>
          <p:cNvSpPr>
            <a:spLocks noGrp="1"/>
          </p:cNvSpPr>
          <p:nvPr>
            <p:ph idx="1"/>
          </p:nvPr>
        </p:nvSpPr>
        <p:spPr>
          <a:xfrm>
            <a:off x="457200" y="1268760"/>
            <a:ext cx="8229600" cy="5184397"/>
          </a:xfrm>
        </p:spPr>
        <p:txBody>
          <a:bodyPr>
            <a:normAutofit fontScale="85000" lnSpcReduction="10000"/>
          </a:bodyPr>
          <a:lstStyle/>
          <a:p>
            <a:pPr marL="0" indent="0">
              <a:buNone/>
            </a:pPr>
            <a:r>
              <a:rPr lang="en-GB" dirty="0"/>
              <a:t>“When we want to know how each of the children is doing in a setting, we first have to explore the degree to which children feel at ease, act spontaneously, and show vitality and self-confidence. All this indicates that their emotional well-being is OK and that their physical needs, the need for tenderness and affection, the need for safety and clarity, the need for social recognition, the need to feel competent and the need for meaning and moral value in life are satisfied. Interventions that secure the well-being of children make them stronger and keep them in touch with their feelings and emotions.” </a:t>
            </a:r>
            <a:endParaRPr lang="en-GB" dirty="0" smtClean="0"/>
          </a:p>
          <a:p>
            <a:pPr marL="0" indent="0" algn="r">
              <a:buNone/>
            </a:pPr>
            <a:r>
              <a:rPr lang="en-GB" dirty="0" smtClean="0"/>
              <a:t>(</a:t>
            </a:r>
            <a:r>
              <a:rPr lang="en-GB" dirty="0" err="1"/>
              <a:t>Laevers</a:t>
            </a:r>
            <a:r>
              <a:rPr lang="en-GB" dirty="0"/>
              <a:t>, 2005)</a:t>
            </a:r>
          </a:p>
          <a:p>
            <a:endParaRPr lang="en-GB" dirty="0"/>
          </a:p>
        </p:txBody>
      </p:sp>
    </p:spTree>
    <p:extLst>
      <p:ext uri="{BB962C8B-B14F-4D97-AF65-F5344CB8AC3E}">
        <p14:creationId xmlns:p14="http://schemas.microsoft.com/office/powerpoint/2010/main" val="418938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09"/>
            <a:ext cx="8229600" cy="958619"/>
          </a:xfrm>
        </p:spPr>
        <p:txBody>
          <a:bodyPr/>
          <a:lstStyle/>
          <a:p>
            <a:r>
              <a:rPr lang="en-GB" dirty="0" smtClean="0">
                <a:solidFill>
                  <a:srgbClr val="00B0F0"/>
                </a:solidFill>
              </a:rPr>
              <a:t>Dimensions of Wellbeing</a:t>
            </a:r>
            <a:endParaRPr lang="en-GB" dirty="0">
              <a:solidFill>
                <a:srgbClr val="00B0F0"/>
              </a:solidFill>
            </a:endParaRPr>
          </a:p>
        </p:txBody>
      </p:sp>
      <p:pic>
        <p:nvPicPr>
          <p:cNvPr id="4" name="Picture 3"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p:nvPr/>
        </p:nvPicPr>
        <p:blipFill rotWithShape="1">
          <a:blip r:embed="rId4"/>
          <a:srcRect l="7972" t="21925" r="55782" b="5615"/>
          <a:stretch/>
        </p:blipFill>
        <p:spPr bwMode="auto">
          <a:xfrm>
            <a:off x="1763688" y="764704"/>
            <a:ext cx="5400600" cy="56884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785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normAutofit/>
          </a:bodyPr>
          <a:lstStyle/>
          <a:p>
            <a:r>
              <a:rPr lang="en-GB" b="1" dirty="0">
                <a:solidFill>
                  <a:srgbClr val="00B0F0"/>
                </a:solidFill>
              </a:rPr>
              <a:t>Critical </a:t>
            </a:r>
            <a:r>
              <a:rPr lang="en-GB" b="1" dirty="0" smtClean="0">
                <a:solidFill>
                  <a:srgbClr val="00B0F0"/>
                </a:solidFill>
              </a:rPr>
              <a:t>Thinking</a:t>
            </a:r>
            <a:endParaRPr lang="en-GB" dirty="0">
              <a:solidFill>
                <a:srgbClr val="00B0F0"/>
              </a:solidFill>
            </a:endParaRPr>
          </a:p>
        </p:txBody>
      </p:sp>
      <p:sp>
        <p:nvSpPr>
          <p:cNvPr id="6" name="Content Placeholder 5"/>
          <p:cNvSpPr>
            <a:spLocks noGrp="1"/>
          </p:cNvSpPr>
          <p:nvPr>
            <p:ph idx="1"/>
          </p:nvPr>
        </p:nvSpPr>
        <p:spPr>
          <a:xfrm>
            <a:off x="457200" y="1340768"/>
            <a:ext cx="8229600" cy="5112389"/>
          </a:xfrm>
        </p:spPr>
        <p:txBody>
          <a:bodyPr>
            <a:normAutofit/>
          </a:bodyPr>
          <a:lstStyle/>
          <a:p>
            <a:pPr marL="0" indent="0">
              <a:buNone/>
            </a:pPr>
            <a:r>
              <a:rPr lang="en-GB" dirty="0" smtClean="0"/>
              <a:t>Critical </a:t>
            </a:r>
            <a:r>
              <a:rPr lang="en-GB" dirty="0"/>
              <a:t>thinking is the active process of making logical connections between differing concepts and ideologies.  This process involves the application of the knowledge, analysis of the concept and synthesis of the understanding achieved and the new understanding, values and beliefs developed and applied through this learning.</a:t>
            </a:r>
          </a:p>
        </p:txBody>
      </p:sp>
    </p:spTree>
    <p:extLst>
      <p:ext uri="{BB962C8B-B14F-4D97-AF65-F5344CB8AC3E}">
        <p14:creationId xmlns:p14="http://schemas.microsoft.com/office/powerpoint/2010/main" val="3615510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B0F0"/>
                </a:solidFill>
              </a:rPr>
              <a:t>Read and </a:t>
            </a:r>
            <a:r>
              <a:rPr lang="en-GB" b="1" dirty="0" smtClean="0">
                <a:solidFill>
                  <a:srgbClr val="00B0F0"/>
                </a:solidFill>
              </a:rPr>
              <a:t>Research</a:t>
            </a:r>
            <a:endParaRPr lang="en-GB" dirty="0"/>
          </a:p>
        </p:txBody>
      </p:sp>
      <p:sp>
        <p:nvSpPr>
          <p:cNvPr id="3" name="Content Placeholder 2"/>
          <p:cNvSpPr>
            <a:spLocks noGrp="1"/>
          </p:cNvSpPr>
          <p:nvPr>
            <p:ph idx="1"/>
          </p:nvPr>
        </p:nvSpPr>
        <p:spPr>
          <a:xfrm>
            <a:off x="457200" y="1340768"/>
            <a:ext cx="8229600" cy="5112389"/>
          </a:xfrm>
        </p:spPr>
        <p:txBody>
          <a:bodyPr/>
          <a:lstStyle/>
          <a:p>
            <a:pPr marL="0" indent="0">
              <a:buNone/>
            </a:pPr>
            <a:r>
              <a:rPr lang="en-GB" dirty="0"/>
              <a:t>Read and Research is a key skill that provides opportunities to engage with current sources of information, literature, theory and research in order to develop critical thinking and to enhance knowledge and understanding.</a:t>
            </a:r>
          </a:p>
          <a:p>
            <a:endParaRPr lang="en-GB" dirty="0"/>
          </a:p>
        </p:txBody>
      </p:sp>
      <p:pic>
        <p:nvPicPr>
          <p:cNvPr id="4" name="Picture 3"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655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B0F0"/>
                </a:solidFill>
              </a:rPr>
              <a:t>Reflective </a:t>
            </a:r>
            <a:r>
              <a:rPr lang="en-GB" b="1" dirty="0" smtClean="0">
                <a:solidFill>
                  <a:srgbClr val="00B0F0"/>
                </a:solidFill>
              </a:rPr>
              <a:t>Practice</a:t>
            </a:r>
            <a:endParaRPr lang="en-GB" dirty="0">
              <a:solidFill>
                <a:srgbClr val="00B0F0"/>
              </a:solidFill>
            </a:endParaRPr>
          </a:p>
        </p:txBody>
      </p:sp>
      <p:sp>
        <p:nvSpPr>
          <p:cNvPr id="3" name="Content Placeholder 2"/>
          <p:cNvSpPr>
            <a:spLocks noGrp="1"/>
          </p:cNvSpPr>
          <p:nvPr>
            <p:ph idx="1"/>
          </p:nvPr>
        </p:nvSpPr>
        <p:spPr>
          <a:xfrm>
            <a:off x="457200" y="1268760"/>
            <a:ext cx="8229600" cy="5112568"/>
          </a:xfrm>
        </p:spPr>
        <p:txBody>
          <a:bodyPr>
            <a:normAutofit fontScale="85000" lnSpcReduction="20000"/>
          </a:bodyPr>
          <a:lstStyle/>
          <a:p>
            <a:pPr marL="0" indent="0">
              <a:buNone/>
            </a:pPr>
            <a:r>
              <a:rPr lang="en-GB" dirty="0"/>
              <a:t>Reflective practice is about the thoughtful consideration of experiences and the application of the knowledge gained in practice.   “Reflective thinking is active, persistent, and careful consideration of a belief or supposed form of knowledge in the light of the grounds that support it and further conclusions to which it tends” (Dewey, 1938). </a:t>
            </a:r>
            <a:endParaRPr lang="en-GB" dirty="0" smtClean="0"/>
          </a:p>
          <a:p>
            <a:pPr marL="0" indent="0">
              <a:buNone/>
            </a:pPr>
            <a:r>
              <a:rPr lang="en-GB" dirty="0" smtClean="0"/>
              <a:t>This </a:t>
            </a:r>
            <a:r>
              <a:rPr lang="en-GB" dirty="0"/>
              <a:t>is an active process that links to critical thinking and can also be defined as “being willing to engage in continuous self-appraisal and development in order to better understand the reasoning behind a concept and why that concept is held, whereas routine action is guided by tradition, habit and authority” (Sutherland and </a:t>
            </a:r>
            <a:r>
              <a:rPr lang="en-GB" dirty="0" err="1"/>
              <a:t>Dallal</a:t>
            </a:r>
            <a:r>
              <a:rPr lang="en-GB" dirty="0"/>
              <a:t>, 2008). </a:t>
            </a:r>
          </a:p>
          <a:p>
            <a:endParaRPr lang="en-GB" dirty="0"/>
          </a:p>
        </p:txBody>
      </p:sp>
      <p:pic>
        <p:nvPicPr>
          <p:cNvPr id="4" name="Picture 3"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696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 </a:t>
            </a:r>
            <a:r>
              <a:rPr lang="en-GB" b="1" dirty="0">
                <a:solidFill>
                  <a:srgbClr val="00B0F0"/>
                </a:solidFill>
              </a:rPr>
              <a:t>Skills and </a:t>
            </a:r>
            <a:r>
              <a:rPr lang="en-GB" b="1" dirty="0" smtClean="0">
                <a:solidFill>
                  <a:srgbClr val="00B0F0"/>
                </a:solidFill>
              </a:rPr>
              <a:t>Attitudes</a:t>
            </a:r>
            <a:endParaRPr lang="en-GB"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dirty="0"/>
              <a:t>Skills and attitudes are important in developing positive trusting relationships with toddlers and their families.  The skill in this situation is about having a sound knowledge and understanding of toddlers’ wellbeing, learning and development and the factors that may inhibit this. The attitude relates to the personal principle, values and beliefs that influence how people relate and respond to each other.   The three main building blocks of skills and attitudes for </a:t>
            </a:r>
            <a:r>
              <a:rPr lang="en-GB" dirty="0" smtClean="0"/>
              <a:t>EYPT’s </a:t>
            </a:r>
            <a:r>
              <a:rPr lang="en-GB" dirty="0"/>
              <a:t>in supporting toddler wellbeing  are first, to </a:t>
            </a:r>
            <a:r>
              <a:rPr lang="en-GB" b="1" dirty="0"/>
              <a:t>empathise</a:t>
            </a:r>
            <a:r>
              <a:rPr lang="en-GB" dirty="0"/>
              <a:t> by having an understanding of the situation, then to </a:t>
            </a:r>
            <a:r>
              <a:rPr lang="en-GB" b="1" dirty="0"/>
              <a:t>engage</a:t>
            </a:r>
            <a:r>
              <a:rPr lang="en-GB" dirty="0"/>
              <a:t> with improving the situation and lastly to </a:t>
            </a:r>
            <a:r>
              <a:rPr lang="en-GB" b="1" dirty="0"/>
              <a:t>encourage</a:t>
            </a:r>
            <a:r>
              <a:rPr lang="en-GB" dirty="0"/>
              <a:t> those around to support with the improvement of the situation.</a:t>
            </a:r>
          </a:p>
          <a:p>
            <a:pPr marL="0" indent="0">
              <a:buNone/>
            </a:pPr>
            <a:endParaRPr lang="en-GB" dirty="0"/>
          </a:p>
        </p:txBody>
      </p:sp>
      <p:pic>
        <p:nvPicPr>
          <p:cNvPr id="4" name="Picture 3"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752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2028924590"/>
              </p:ext>
            </p:extLst>
          </p:nvPr>
        </p:nvGraphicFramePr>
        <p:xfrm>
          <a:off x="719572" y="764704"/>
          <a:ext cx="7704856" cy="53284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2421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solidFill>
                  <a:srgbClr val="00B0F0"/>
                </a:solidFill>
              </a:rPr>
              <a:t>Aim of the Materials, Manuals and Resources</a:t>
            </a:r>
            <a:endParaRPr lang="en-GB" sz="4000" dirty="0">
              <a:solidFill>
                <a:srgbClr val="00B0F0"/>
              </a:solidFill>
            </a:endParaRPr>
          </a:p>
        </p:txBody>
      </p:sp>
      <p:sp>
        <p:nvSpPr>
          <p:cNvPr id="3" name="Content Placeholder 2"/>
          <p:cNvSpPr>
            <a:spLocks noGrp="1"/>
          </p:cNvSpPr>
          <p:nvPr>
            <p:ph idx="1"/>
          </p:nvPr>
        </p:nvSpPr>
        <p:spPr>
          <a:xfrm>
            <a:off x="457200" y="1412776"/>
            <a:ext cx="8229600" cy="4713387"/>
          </a:xfrm>
        </p:spPr>
        <p:txBody>
          <a:bodyPr>
            <a:noAutofit/>
          </a:bodyPr>
          <a:lstStyle/>
          <a:p>
            <a:pPr marL="0" indent="0">
              <a:buNone/>
            </a:pPr>
            <a:r>
              <a:rPr lang="en-GB" sz="2400" b="1" dirty="0">
                <a:solidFill>
                  <a:srgbClr val="00B0F0"/>
                </a:solidFill>
              </a:rPr>
              <a:t>Flexible </a:t>
            </a:r>
            <a:r>
              <a:rPr lang="en-GB" sz="2400" b="1" dirty="0" smtClean="0">
                <a:solidFill>
                  <a:srgbClr val="00B0F0"/>
                </a:solidFill>
              </a:rPr>
              <a:t>Materials</a:t>
            </a:r>
          </a:p>
          <a:p>
            <a:pPr marL="0" indent="0">
              <a:buNone/>
            </a:pPr>
            <a:r>
              <a:rPr lang="en-GB" sz="2400" dirty="0"/>
              <a:t>I</a:t>
            </a:r>
            <a:r>
              <a:rPr lang="en-GB" sz="2400" dirty="0" smtClean="0"/>
              <a:t>t </a:t>
            </a:r>
            <a:r>
              <a:rPr lang="en-GB" sz="2400" dirty="0"/>
              <a:t>is important that the tools and strategies within the </a:t>
            </a:r>
            <a:r>
              <a:rPr lang="en-GB" sz="2400" dirty="0" smtClean="0"/>
              <a:t>project </a:t>
            </a:r>
            <a:r>
              <a:rPr lang="en-GB" sz="2400" dirty="0"/>
              <a:t>are not meant as a set programme and a prescriptive package, but are to be used as a flexible and holistic approach that can be adapted to meet the needs of the toddlers within </a:t>
            </a:r>
            <a:r>
              <a:rPr lang="en-GB" sz="2400" dirty="0" smtClean="0"/>
              <a:t>your </a:t>
            </a:r>
            <a:r>
              <a:rPr lang="en-GB" sz="2400" dirty="0"/>
              <a:t>setting.  </a:t>
            </a:r>
            <a:r>
              <a:rPr lang="en-GB" sz="2400" dirty="0" smtClean="0"/>
              <a:t>The materials aim to aid </a:t>
            </a:r>
            <a:r>
              <a:rPr lang="en-GB" sz="2400" dirty="0"/>
              <a:t>early years’ practitioners and teachers in developing their knowledge and understanding of wellbeing, providing them with a toolkit of strategies that enable them to be reflective, inspired and innovators of practice. </a:t>
            </a:r>
            <a:r>
              <a:rPr lang="en-GB" sz="2400" dirty="0" smtClean="0"/>
              <a:t> They aim to  </a:t>
            </a:r>
            <a:r>
              <a:rPr lang="en-GB" sz="2400" dirty="0"/>
              <a:t>enhance and complement the need for prioritising wellbeing within early years’ settings. </a:t>
            </a:r>
            <a:endParaRPr lang="en-GB" sz="2400" dirty="0" smtClean="0"/>
          </a:p>
          <a:p>
            <a:pPr marL="0" indent="0" algn="ctr">
              <a:buNone/>
            </a:pPr>
            <a:r>
              <a:rPr lang="en-GB" sz="2400" dirty="0" smtClean="0">
                <a:hlinkClick r:id="rId3"/>
              </a:rPr>
              <a:t>http</a:t>
            </a:r>
            <a:r>
              <a:rPr lang="en-GB" sz="2400" dirty="0">
                <a:hlinkClick r:id="rId3"/>
              </a:rPr>
              <a:t>://www.toddlerswellbeing.eu/</a:t>
            </a:r>
            <a:r>
              <a:rPr lang="en-GB" sz="2400" dirty="0"/>
              <a:t> </a:t>
            </a:r>
          </a:p>
          <a:p>
            <a:pPr marL="0" indent="0">
              <a:buNone/>
            </a:pPr>
            <a:endParaRPr lang="en-GB" sz="2400" dirty="0"/>
          </a:p>
        </p:txBody>
      </p:sp>
      <p:pic>
        <p:nvPicPr>
          <p:cNvPr id="4" name="Picture 3" descr="toddl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01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4525963"/>
          </a:xfrm>
        </p:spPr>
        <p:txBody>
          <a:bodyPr>
            <a:normAutofit/>
          </a:bodyPr>
          <a:lstStyle/>
          <a:p>
            <a:pPr marL="0" indent="0">
              <a:buNone/>
            </a:pPr>
            <a:r>
              <a:rPr lang="en-GB" dirty="0" smtClean="0"/>
              <a:t>“Every </a:t>
            </a:r>
            <a:r>
              <a:rPr lang="en-GB" dirty="0"/>
              <a:t>high income country invests in its children: healthy, educated children are better able to fulfil their potential and contribute to society.  By contrast, problems of child development often carry through into adulthood, with the resulting social costs accruing to the next </a:t>
            </a:r>
            <a:r>
              <a:rPr lang="en-GB" dirty="0" smtClean="0"/>
              <a:t>generation” </a:t>
            </a:r>
          </a:p>
          <a:p>
            <a:pPr marL="0" indent="0" algn="r">
              <a:buNone/>
            </a:pPr>
            <a:r>
              <a:rPr lang="en-GB" dirty="0" smtClean="0"/>
              <a:t>(</a:t>
            </a:r>
            <a:r>
              <a:rPr lang="en-GB" dirty="0"/>
              <a:t>UNICEF, 2017: 4)</a:t>
            </a:r>
          </a:p>
          <a:p>
            <a:pPr marL="0" indent="0">
              <a:buNone/>
            </a:pPr>
            <a:endParaRPr lang="en-GB" dirty="0"/>
          </a:p>
          <a:p>
            <a:pPr marL="0" indent="0">
              <a:buClr>
                <a:srgbClr val="00B0F0"/>
              </a:buClr>
              <a:buNone/>
            </a:pPr>
            <a:endParaRPr lang="en-GB" dirty="0">
              <a:solidFill>
                <a:srgbClr val="00B0F0"/>
              </a:solidFill>
            </a:endParaRPr>
          </a:p>
        </p:txBody>
      </p:sp>
      <p:pic>
        <p:nvPicPr>
          <p:cNvPr id="4" name="Picture 3"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510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6872"/>
            <a:ext cx="8229600" cy="3849291"/>
          </a:xfrm>
        </p:spPr>
        <p:txBody>
          <a:bodyPr>
            <a:normAutofit fontScale="85000" lnSpcReduction="10000"/>
          </a:bodyPr>
          <a:lstStyle/>
          <a:p>
            <a:pPr marL="0" indent="0">
              <a:buNone/>
            </a:pPr>
            <a:r>
              <a:rPr lang="en-GB" dirty="0"/>
              <a:t>The </a:t>
            </a:r>
            <a:r>
              <a:rPr lang="en-GB" dirty="0" smtClean="0"/>
              <a:t>TODDLER project’s </a:t>
            </a:r>
            <a:r>
              <a:rPr lang="en-GB" dirty="0"/>
              <a:t>aim </a:t>
            </a:r>
            <a:r>
              <a:rPr lang="en-GB" dirty="0" smtClean="0"/>
              <a:t>was </a:t>
            </a:r>
            <a:r>
              <a:rPr lang="en-GB" dirty="0"/>
              <a:t>to strengthen the education of reflective </a:t>
            </a:r>
            <a:r>
              <a:rPr lang="en-GB" dirty="0" smtClean="0"/>
              <a:t>early years practitioners </a:t>
            </a:r>
            <a:r>
              <a:rPr lang="en-GB" dirty="0"/>
              <a:t>to give toddlers (18-36 months) a fair chance for lifelong learning. </a:t>
            </a:r>
            <a:r>
              <a:rPr lang="en-GB" dirty="0" smtClean="0"/>
              <a:t>Through teaching materials that identified examples of good practice across 8 European countries. </a:t>
            </a:r>
          </a:p>
          <a:p>
            <a:pPr marL="0" indent="0">
              <a:buNone/>
            </a:pPr>
            <a:r>
              <a:rPr lang="en-GB" dirty="0" smtClean="0"/>
              <a:t>The </a:t>
            </a:r>
            <a:r>
              <a:rPr lang="en-GB"/>
              <a:t>project </a:t>
            </a:r>
            <a:r>
              <a:rPr lang="en-GB" smtClean="0"/>
              <a:t>focused </a:t>
            </a:r>
            <a:r>
              <a:rPr lang="en-GB" dirty="0"/>
              <a:t>on the development of </a:t>
            </a:r>
            <a:r>
              <a:rPr lang="en-GB" dirty="0" smtClean="0"/>
              <a:t>provision </a:t>
            </a:r>
            <a:r>
              <a:rPr lang="en-GB" dirty="0"/>
              <a:t>for toddlers and investigates different approaches to promote learning in a child centred way</a:t>
            </a:r>
            <a:r>
              <a:rPr lang="en-GB" dirty="0" smtClean="0"/>
              <a:t>.  </a:t>
            </a:r>
          </a:p>
          <a:p>
            <a:pPr marL="0" indent="0">
              <a:buNone/>
            </a:pPr>
            <a:r>
              <a:rPr lang="en-GB" dirty="0" smtClean="0"/>
              <a:t>The materials are available at: </a:t>
            </a:r>
            <a:r>
              <a:rPr lang="en-GB" dirty="0" smtClean="0">
                <a:hlinkClick r:id="rId3"/>
              </a:rPr>
              <a:t>www.toddlerineurope.eu</a:t>
            </a:r>
            <a:r>
              <a:rPr lang="en-GB" dirty="0" smtClean="0"/>
              <a:t> </a:t>
            </a:r>
            <a:endParaRPr lang="en-GB" dirty="0"/>
          </a:p>
          <a:p>
            <a:endParaRPr lang="en-GB" dirty="0"/>
          </a:p>
        </p:txBody>
      </p:sp>
      <p:pic>
        <p:nvPicPr>
          <p:cNvPr id="4" name="Picture 3" descr="toddl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 Toddler Color version 110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195735" y="188640"/>
            <a:ext cx="5226149" cy="1977252"/>
          </a:xfrm>
          <a:prstGeom prst="rect">
            <a:avLst/>
          </a:prstGeom>
          <a:noFill/>
        </p:spPr>
      </p:pic>
    </p:spTree>
    <p:extLst>
      <p:ext uri="{BB962C8B-B14F-4D97-AF65-F5344CB8AC3E}">
        <p14:creationId xmlns:p14="http://schemas.microsoft.com/office/powerpoint/2010/main" val="733195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B0F0"/>
                </a:solidFill>
              </a:rPr>
              <a:t>Supporting Toddlers’ Wellbeing in Early Years </a:t>
            </a:r>
            <a:r>
              <a:rPr lang="en-GB" dirty="0" smtClean="0">
                <a:solidFill>
                  <a:srgbClr val="00B0F0"/>
                </a:solidFill>
              </a:rPr>
              <a:t>Settings</a:t>
            </a:r>
            <a:endParaRPr lang="en-GB" dirty="0">
              <a:solidFill>
                <a:srgbClr val="00B0F0"/>
              </a:solidFill>
            </a:endParaRPr>
          </a:p>
        </p:txBody>
      </p:sp>
      <p:pic>
        <p:nvPicPr>
          <p:cNvPr id="5" name="Picture 4"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 Supporting Toddlers’ Wellbeing in Early Years Sett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3517" y="1628800"/>
            <a:ext cx="4536502"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392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fontScale="90000"/>
          </a:bodyPr>
          <a:lstStyle/>
          <a:p>
            <a:r>
              <a:rPr lang="en-GB" dirty="0" smtClean="0">
                <a:solidFill>
                  <a:srgbClr val="00B0F0"/>
                </a:solidFill>
              </a:rPr>
              <a:t>Enjoy the event and hearing first hand how wellbeing can be supported and developed for toddlers</a:t>
            </a:r>
            <a:endParaRPr lang="en-GB" dirty="0">
              <a:solidFill>
                <a:srgbClr val="00B0F0"/>
              </a:solidFill>
            </a:endParaRPr>
          </a:p>
        </p:txBody>
      </p:sp>
      <p:pic>
        <p:nvPicPr>
          <p:cNvPr id="4" name="Picture 3"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199004"/>
            <a:ext cx="4182324" cy="418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510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r>
              <a:rPr lang="en-GB" altLang="en-US" dirty="0" smtClean="0">
                <a:solidFill>
                  <a:srgbClr val="FF0000"/>
                </a:solidFill>
              </a:rPr>
              <a:t>TODDLER Project Teaching Materials on Wellbeing</a:t>
            </a:r>
          </a:p>
        </p:txBody>
      </p:sp>
      <p:sp>
        <p:nvSpPr>
          <p:cNvPr id="9219" name="Content Placeholder 2"/>
          <p:cNvSpPr>
            <a:spLocks noGrp="1"/>
          </p:cNvSpPr>
          <p:nvPr>
            <p:ph idx="1"/>
          </p:nvPr>
        </p:nvSpPr>
        <p:spPr/>
        <p:txBody>
          <a:bodyPr/>
          <a:lstStyle/>
          <a:p>
            <a:pPr eaLnBrk="1" hangingPunct="1">
              <a:buFontTx/>
              <a:buNone/>
            </a:pPr>
            <a:r>
              <a:rPr lang="en-GB" altLang="en-US" dirty="0" smtClean="0"/>
              <a:t>Report</a:t>
            </a:r>
          </a:p>
          <a:p>
            <a:pPr eaLnBrk="1" hangingPunct="1">
              <a:buFontTx/>
              <a:buNone/>
            </a:pPr>
            <a:r>
              <a:rPr lang="en-GB" altLang="en-US" dirty="0" smtClean="0"/>
              <a:t>	(Definitions and theoretical underpinning 	of the concept of wellbeing for each country)</a:t>
            </a:r>
          </a:p>
          <a:p>
            <a:pPr eaLnBrk="1" hangingPunct="1">
              <a:buFontTx/>
              <a:buNone/>
            </a:pPr>
            <a:endParaRPr lang="en-GB" altLang="en-US" dirty="0" smtClean="0"/>
          </a:p>
          <a:p>
            <a:pPr eaLnBrk="1" hangingPunct="1">
              <a:buFontTx/>
              <a:buNone/>
            </a:pPr>
            <a:r>
              <a:rPr lang="en-GB" altLang="en-US" dirty="0" smtClean="0"/>
              <a:t>Case Studies</a:t>
            </a:r>
          </a:p>
          <a:p>
            <a:pPr eaLnBrk="1" hangingPunct="1">
              <a:buFontTx/>
              <a:buNone/>
            </a:pPr>
            <a:r>
              <a:rPr lang="en-GB" altLang="en-US" dirty="0" smtClean="0"/>
              <a:t>	(examples of good practice in promoting well-being from each country)</a:t>
            </a:r>
          </a:p>
        </p:txBody>
      </p:sp>
      <p:pic>
        <p:nvPicPr>
          <p:cNvPr id="9220" name="Picture 8" descr="toddl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29626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rtlCol="0">
            <a:normAutofit fontScale="90000"/>
          </a:bodyPr>
          <a:lstStyle/>
          <a:p>
            <a:pPr eaLnBrk="1" fontAlgn="auto" hangingPunct="1">
              <a:spcAft>
                <a:spcPts val="0"/>
              </a:spcAft>
              <a:defRPr/>
            </a:pPr>
            <a:r>
              <a:rPr lang="en-GB" dirty="0" smtClean="0">
                <a:solidFill>
                  <a:srgbClr val="FF0000"/>
                </a:solidFill>
              </a:rPr>
              <a:t>Example from Norway</a:t>
            </a:r>
          </a:p>
        </p:txBody>
      </p:sp>
      <p:pic>
        <p:nvPicPr>
          <p:cNvPr id="21507" name="Picture 8"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p:cNvPicPr>
            <a:picLocks noChangeAspect="1" noChangeArrowheads="1"/>
          </p:cNvPicPr>
          <p:nvPr/>
        </p:nvPicPr>
        <p:blipFill>
          <a:blip r:embed="rId4">
            <a:extLst>
              <a:ext uri="{28A0092B-C50C-407E-A947-70E740481C1C}">
                <a14:useLocalDpi xmlns:a14="http://schemas.microsoft.com/office/drawing/2010/main" val="0"/>
              </a:ext>
            </a:extLst>
          </a:blip>
          <a:srcRect l="15475" t="21906" r="14290" b="11108"/>
          <a:stretch>
            <a:fillRect/>
          </a:stretch>
        </p:blipFill>
        <p:spPr bwMode="auto">
          <a:xfrm>
            <a:off x="785813" y="857250"/>
            <a:ext cx="7789862"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989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b="1" dirty="0">
                <a:solidFill>
                  <a:srgbClr val="00B0F0"/>
                </a:solidFill>
              </a:rPr>
              <a:t>The </a:t>
            </a:r>
            <a:r>
              <a:rPr lang="en-GB" b="1" dirty="0" smtClean="0">
                <a:solidFill>
                  <a:srgbClr val="00B0F0"/>
                </a:solidFill>
              </a:rPr>
              <a:t>ToWe Project</a:t>
            </a:r>
            <a:endParaRPr lang="en-GB"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052736"/>
            <a:ext cx="8496944" cy="5400421"/>
          </a:xfrm>
        </p:spPr>
        <p:txBody>
          <a:bodyPr>
            <a:normAutofit fontScale="70000" lnSpcReduction="20000"/>
          </a:bodyPr>
          <a:lstStyle/>
          <a:p>
            <a:pPr marL="0" indent="0">
              <a:buNone/>
            </a:pPr>
            <a:r>
              <a:rPr lang="en-GB" dirty="0" smtClean="0"/>
              <a:t>The </a:t>
            </a:r>
            <a:r>
              <a:rPr lang="en-GB" dirty="0"/>
              <a:t>project aims to improve the practice of early year’s practitioners </a:t>
            </a:r>
            <a:r>
              <a:rPr lang="en-GB" dirty="0" smtClean="0"/>
              <a:t>and teachers working </a:t>
            </a:r>
            <a:r>
              <a:rPr lang="en-GB" dirty="0"/>
              <a:t>with disadvantaged toddlers, in order to help them get the best start to formal education, in the hope that they will go on to maximise their potential and be active citizens in the future.  </a:t>
            </a:r>
            <a:endParaRPr lang="en-GB" dirty="0" smtClean="0"/>
          </a:p>
          <a:p>
            <a:pPr marL="0" indent="0">
              <a:buNone/>
            </a:pPr>
            <a:endParaRPr lang="en-GB" dirty="0"/>
          </a:p>
          <a:p>
            <a:pPr marL="0" indent="0">
              <a:buNone/>
            </a:pPr>
            <a:r>
              <a:rPr lang="en-GB" b="1" dirty="0">
                <a:solidFill>
                  <a:srgbClr val="00B0F0"/>
                </a:solidFill>
              </a:rPr>
              <a:t>The aims and goals of the project are:</a:t>
            </a:r>
            <a:endParaRPr lang="en-GB" dirty="0">
              <a:solidFill>
                <a:srgbClr val="00B0F0"/>
              </a:solidFill>
            </a:endParaRPr>
          </a:p>
          <a:p>
            <a:pPr marL="514350" indent="-514350">
              <a:buClr>
                <a:srgbClr val="00B0F0"/>
              </a:buClr>
              <a:buFont typeface="+mj-lt"/>
              <a:buAutoNum type="arabicPeriod"/>
            </a:pPr>
            <a:r>
              <a:rPr lang="en-GB" dirty="0" smtClean="0"/>
              <a:t>To </a:t>
            </a:r>
            <a:r>
              <a:rPr lang="en-GB" dirty="0"/>
              <a:t>enhance the quality of Early Childhood Education and Care (ECEC) through the development of new approaches to Continuing Professional Development (CPD) for Early Years Practitioners </a:t>
            </a:r>
            <a:r>
              <a:rPr lang="en-GB" dirty="0" smtClean="0"/>
              <a:t>and Teachers (EYPTs</a:t>
            </a:r>
            <a:r>
              <a:rPr lang="en-GB" dirty="0"/>
              <a:t>) to enable them to maximise on the learning opportunities of disadvantaged toddlers (18-36 months) through training, job shadowing and practical materials.</a:t>
            </a:r>
          </a:p>
          <a:p>
            <a:pPr marL="514350" indent="-514350">
              <a:buClr>
                <a:srgbClr val="00B0F0"/>
              </a:buClr>
              <a:buFont typeface="+mj-lt"/>
              <a:buAutoNum type="arabicPeriod"/>
            </a:pPr>
            <a:r>
              <a:rPr lang="en-GB" dirty="0" smtClean="0"/>
              <a:t>To </a:t>
            </a:r>
            <a:r>
              <a:rPr lang="en-GB" dirty="0"/>
              <a:t>improve the quality of provision through a holistic approach using a range of innovative learning opportunities and tools for Early Years Practitioners </a:t>
            </a:r>
            <a:r>
              <a:rPr lang="en-GB" dirty="0" smtClean="0"/>
              <a:t>and Teachers to </a:t>
            </a:r>
            <a:r>
              <a:rPr lang="en-GB" dirty="0"/>
              <a:t>develop their practice. Using the prerequisite of wellbeing to support children’s learning and development. (Instruments/Tools/Strategies)</a:t>
            </a:r>
          </a:p>
          <a:p>
            <a:pPr marL="0" indent="0">
              <a:buNone/>
            </a:pPr>
            <a:endParaRPr lang="en-GB" dirty="0"/>
          </a:p>
          <a:p>
            <a:pPr marL="0" indent="0">
              <a:buClr>
                <a:srgbClr val="00B0F0"/>
              </a:buClr>
              <a:buNone/>
            </a:pPr>
            <a:endParaRPr lang="en-GB" dirty="0">
              <a:solidFill>
                <a:srgbClr val="00B0F0"/>
              </a:solidFill>
            </a:endParaRPr>
          </a:p>
        </p:txBody>
      </p:sp>
      <p:pic>
        <p:nvPicPr>
          <p:cNvPr id="4" name="Picture 3"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804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b="1" dirty="0">
                <a:solidFill>
                  <a:srgbClr val="00B0F0"/>
                </a:solidFill>
              </a:rPr>
              <a:t>The </a:t>
            </a:r>
            <a:r>
              <a:rPr lang="en-GB" b="1" dirty="0" smtClean="0">
                <a:solidFill>
                  <a:srgbClr val="00B0F0"/>
                </a:solidFill>
              </a:rPr>
              <a:t>Partners</a:t>
            </a:r>
            <a:endParaRPr lang="en-GB"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8760"/>
            <a:ext cx="8229600" cy="5184397"/>
          </a:xfrm>
        </p:spPr>
        <p:txBody>
          <a:bodyPr>
            <a:normAutofit fontScale="85000" lnSpcReduction="20000"/>
          </a:bodyPr>
          <a:lstStyle/>
          <a:p>
            <a:pPr marL="0" indent="0">
              <a:buNone/>
            </a:pPr>
            <a:r>
              <a:rPr lang="en-GB" b="1" dirty="0" smtClean="0">
                <a:solidFill>
                  <a:srgbClr val="00B0F0"/>
                </a:solidFill>
              </a:rPr>
              <a:t>Higher </a:t>
            </a:r>
            <a:r>
              <a:rPr lang="en-GB" b="1" dirty="0">
                <a:solidFill>
                  <a:srgbClr val="00B0F0"/>
                </a:solidFill>
              </a:rPr>
              <a:t>Education Institution Partners:</a:t>
            </a:r>
            <a:endParaRPr lang="en-GB" dirty="0">
              <a:solidFill>
                <a:srgbClr val="00B0F0"/>
              </a:solidFill>
            </a:endParaRPr>
          </a:p>
          <a:p>
            <a:pPr>
              <a:buClr>
                <a:srgbClr val="00B0F0"/>
              </a:buClr>
            </a:pPr>
            <a:r>
              <a:rPr lang="en-GB" dirty="0"/>
              <a:t>Kingston University, United Kingdom</a:t>
            </a:r>
          </a:p>
          <a:p>
            <a:pPr>
              <a:buClr>
                <a:srgbClr val="00B0F0"/>
              </a:buClr>
            </a:pPr>
            <a:r>
              <a:rPr lang="en-GB" dirty="0"/>
              <a:t>University of Stavanger, Norway</a:t>
            </a:r>
          </a:p>
          <a:p>
            <a:pPr>
              <a:buClr>
                <a:srgbClr val="00B0F0"/>
              </a:buClr>
            </a:pPr>
            <a:r>
              <a:rPr lang="en-GB" dirty="0"/>
              <a:t>University of Ramon </a:t>
            </a:r>
            <a:r>
              <a:rPr lang="en-GB" dirty="0" err="1"/>
              <a:t>Llull</a:t>
            </a:r>
            <a:r>
              <a:rPr lang="en-GB" dirty="0"/>
              <a:t>, </a:t>
            </a:r>
            <a:r>
              <a:rPr lang="en-GB" dirty="0" smtClean="0"/>
              <a:t>Spain</a:t>
            </a:r>
          </a:p>
          <a:p>
            <a:pPr marL="0" indent="0">
              <a:buClr>
                <a:srgbClr val="00B0F0"/>
              </a:buClr>
              <a:buNone/>
            </a:pPr>
            <a:endParaRPr lang="en-GB" dirty="0"/>
          </a:p>
          <a:p>
            <a:pPr marL="0" indent="0">
              <a:buClr>
                <a:srgbClr val="00B0F0"/>
              </a:buClr>
              <a:buNone/>
            </a:pPr>
            <a:r>
              <a:rPr lang="en-GB" b="1" dirty="0">
                <a:solidFill>
                  <a:srgbClr val="00B0F0"/>
                </a:solidFill>
              </a:rPr>
              <a:t>Early Years Setting Partners:</a:t>
            </a:r>
            <a:endParaRPr lang="en-GB" dirty="0">
              <a:solidFill>
                <a:srgbClr val="00B0F0"/>
              </a:solidFill>
            </a:endParaRPr>
          </a:p>
          <a:p>
            <a:pPr>
              <a:buClr>
                <a:srgbClr val="00B0F0"/>
              </a:buClr>
            </a:pPr>
            <a:r>
              <a:rPr lang="en-GB" dirty="0"/>
              <a:t>Achieving for Children </a:t>
            </a:r>
            <a:r>
              <a:rPr lang="en-GB" dirty="0" smtClean="0"/>
              <a:t>– </a:t>
            </a:r>
            <a:r>
              <a:rPr lang="en-GB" dirty="0" err="1" smtClean="0"/>
              <a:t>Healthfield</a:t>
            </a:r>
            <a:r>
              <a:rPr lang="en-GB" dirty="0" smtClean="0"/>
              <a:t> Children's Centre, KBMES Children’s Centres and Moor Lane Day Nursery, England</a:t>
            </a:r>
            <a:endParaRPr lang="en-GB" dirty="0"/>
          </a:p>
          <a:p>
            <a:pPr>
              <a:buClr>
                <a:srgbClr val="00B0F0"/>
              </a:buClr>
            </a:pPr>
            <a:r>
              <a:rPr lang="en-US" dirty="0" smtClean="0"/>
              <a:t>Sandvedhaugen </a:t>
            </a:r>
            <a:r>
              <a:rPr lang="en-US" dirty="0" err="1" smtClean="0"/>
              <a:t>Barnehage</a:t>
            </a:r>
            <a:r>
              <a:rPr lang="en-US" dirty="0" smtClean="0"/>
              <a:t>, </a:t>
            </a:r>
            <a:r>
              <a:rPr lang="en-GB" dirty="0" smtClean="0"/>
              <a:t>Sandnes </a:t>
            </a:r>
            <a:r>
              <a:rPr lang="en-GB" dirty="0" smtClean="0"/>
              <a:t>Kommune, </a:t>
            </a:r>
            <a:r>
              <a:rPr lang="en-GB" dirty="0"/>
              <a:t>Norway</a:t>
            </a:r>
          </a:p>
          <a:p>
            <a:pPr>
              <a:buClr>
                <a:srgbClr val="00B0F0"/>
              </a:buClr>
            </a:pPr>
            <a:r>
              <a:rPr lang="en-GB" dirty="0" err="1"/>
              <a:t>Petita</a:t>
            </a:r>
            <a:r>
              <a:rPr lang="en-GB" dirty="0"/>
              <a:t> Escola, Spain</a:t>
            </a:r>
          </a:p>
          <a:p>
            <a:pPr>
              <a:buClr>
                <a:srgbClr val="00B0F0"/>
              </a:buClr>
            </a:pPr>
            <a:r>
              <a:rPr lang="en-GB" dirty="0"/>
              <a:t>Escola </a:t>
            </a:r>
            <a:r>
              <a:rPr lang="en-GB" dirty="0" err="1"/>
              <a:t>Bressol</a:t>
            </a:r>
            <a:r>
              <a:rPr lang="en-GB" dirty="0"/>
              <a:t> Mas </a:t>
            </a:r>
            <a:r>
              <a:rPr lang="en-GB" dirty="0" err="1"/>
              <a:t>Balmanya</a:t>
            </a:r>
            <a:r>
              <a:rPr lang="en-GB" dirty="0"/>
              <a:t>, </a:t>
            </a:r>
            <a:r>
              <a:rPr lang="en-GB" dirty="0" smtClean="0"/>
              <a:t>Spain</a:t>
            </a:r>
            <a:r>
              <a:rPr lang="en-GB" dirty="0"/>
              <a:t> </a:t>
            </a:r>
          </a:p>
          <a:p>
            <a:pPr marL="0" indent="0">
              <a:buClr>
                <a:srgbClr val="00B0F0"/>
              </a:buClr>
              <a:buNone/>
            </a:pPr>
            <a:endParaRPr lang="en-GB" dirty="0">
              <a:solidFill>
                <a:srgbClr val="00B0F0"/>
              </a:solidFill>
            </a:endParaRPr>
          </a:p>
        </p:txBody>
      </p:sp>
      <p:pic>
        <p:nvPicPr>
          <p:cNvPr id="4" name="Picture 3"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510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Wellbeing</a:t>
            </a:r>
            <a:endParaRPr lang="en-GB"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GB" b="1" dirty="0"/>
              <a:t>Think of three words that describe wellbeing </a:t>
            </a:r>
            <a:endParaRPr lang="en-GB" b="1" dirty="0" smtClean="0"/>
          </a:p>
          <a:p>
            <a:pPr marL="0" indent="0">
              <a:buNone/>
            </a:pPr>
            <a:endParaRPr lang="en-GB" b="1" dirty="0"/>
          </a:p>
          <a:p>
            <a:pPr marL="0" indent="0">
              <a:buNone/>
            </a:pPr>
            <a:r>
              <a:rPr lang="en-GB" dirty="0" smtClean="0"/>
              <a:t>“</a:t>
            </a:r>
            <a:r>
              <a:rPr lang="en-GB" dirty="0"/>
              <a:t>The true measure of a nation’s standing is how well it attends to its children – their health and safety, their material security, their education and socialization, and their sense of being loved, valued, and included in the families and societies into which they are born.” </a:t>
            </a:r>
            <a:endParaRPr lang="en-GB" dirty="0" smtClean="0"/>
          </a:p>
          <a:p>
            <a:pPr marL="0" indent="0" algn="r">
              <a:buNone/>
            </a:pPr>
            <a:r>
              <a:rPr lang="en-GB" dirty="0" smtClean="0"/>
              <a:t> </a:t>
            </a:r>
            <a:r>
              <a:rPr lang="en-GB" dirty="0"/>
              <a:t>(UNICEF, 2007:1)</a:t>
            </a:r>
          </a:p>
          <a:p>
            <a:pPr marL="0" indent="0">
              <a:buNone/>
            </a:pPr>
            <a:endParaRPr lang="en-GB" dirty="0" smtClean="0"/>
          </a:p>
        </p:txBody>
      </p:sp>
      <p:pic>
        <p:nvPicPr>
          <p:cNvPr id="4" name="Picture 3"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09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24596" t="30177" r="23553" b="14497"/>
          <a:stretch>
            <a:fillRect/>
          </a:stretch>
        </p:blipFill>
        <p:spPr bwMode="auto">
          <a:xfrm>
            <a:off x="0" y="548680"/>
            <a:ext cx="9144000"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972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dd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3157"/>
            <a:ext cx="914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266848"/>
            <a:ext cx="8352928" cy="6186309"/>
          </a:xfrm>
          <a:prstGeom prst="rect">
            <a:avLst/>
          </a:prstGeom>
        </p:spPr>
        <p:txBody>
          <a:bodyPr wrap="square">
            <a:spAutoFit/>
          </a:bodyPr>
          <a:lstStyle/>
          <a:p>
            <a:r>
              <a:rPr lang="en-GB" b="1" dirty="0">
                <a:solidFill>
                  <a:srgbClr val="00B0F0"/>
                </a:solidFill>
              </a:rPr>
              <a:t>England</a:t>
            </a:r>
            <a:endParaRPr lang="en-GB" dirty="0">
              <a:solidFill>
                <a:srgbClr val="00B0F0"/>
              </a:solidFill>
            </a:endParaRPr>
          </a:p>
          <a:p>
            <a:r>
              <a:rPr lang="en-GB" dirty="0"/>
              <a:t>“Wellbeing is a state of being or condition of existence that characterises an individual realising their full potential through their own prosperity, welfare, life satisfaction, health, eudemonia (human flourishing) and happiness.” </a:t>
            </a:r>
            <a:endParaRPr lang="en-GB" dirty="0" smtClean="0"/>
          </a:p>
          <a:p>
            <a:pPr algn="r"/>
            <a:r>
              <a:rPr lang="en-GB" dirty="0"/>
              <a:t>(</a:t>
            </a:r>
            <a:r>
              <a:rPr lang="en-GB" dirty="0" smtClean="0"/>
              <a:t>TODDLER Project - Sutherland </a:t>
            </a:r>
            <a:r>
              <a:rPr lang="en-GB" dirty="0"/>
              <a:t>and </a:t>
            </a:r>
            <a:r>
              <a:rPr lang="en-GB" dirty="0" err="1"/>
              <a:t>Styman</a:t>
            </a:r>
            <a:r>
              <a:rPr lang="en-GB" dirty="0"/>
              <a:t>, </a:t>
            </a:r>
            <a:r>
              <a:rPr lang="en-GB" dirty="0" smtClean="0"/>
              <a:t>2013:21</a:t>
            </a:r>
            <a:r>
              <a:rPr lang="en-GB" dirty="0"/>
              <a:t>)</a:t>
            </a:r>
          </a:p>
          <a:p>
            <a:r>
              <a:rPr lang="en-GB" dirty="0"/>
              <a:t> </a:t>
            </a:r>
          </a:p>
          <a:p>
            <a:r>
              <a:rPr lang="en-GB" b="1" dirty="0">
                <a:solidFill>
                  <a:srgbClr val="00B0F0"/>
                </a:solidFill>
              </a:rPr>
              <a:t>Norway</a:t>
            </a:r>
            <a:endParaRPr lang="en-GB" dirty="0">
              <a:solidFill>
                <a:srgbClr val="00B0F0"/>
              </a:solidFill>
            </a:endParaRPr>
          </a:p>
          <a:p>
            <a:r>
              <a:rPr lang="en-GB" dirty="0"/>
              <a:t>“Wellbeing is a positive physical, mental and social state.  It is enhanced by conditions that include positive personal relationships with adults and peers, an environment that promotes challenging indoor and outdoor play activities, and an inclusive community that allows the individual child to experience joy and happiness, to unfold his/her potential and to express his/her view on the ongoing activities.”  </a:t>
            </a:r>
            <a:endParaRPr lang="en-GB" dirty="0" smtClean="0"/>
          </a:p>
          <a:p>
            <a:pPr algn="r"/>
            <a:r>
              <a:rPr lang="en-GB" dirty="0" smtClean="0"/>
              <a:t>(TODDLER Project - </a:t>
            </a:r>
            <a:r>
              <a:rPr lang="en-GB" dirty="0"/>
              <a:t>Röthle and </a:t>
            </a:r>
            <a:r>
              <a:rPr lang="en-GB" dirty="0" err="1"/>
              <a:t>Mørkeseth</a:t>
            </a:r>
            <a:r>
              <a:rPr lang="en-GB" dirty="0"/>
              <a:t>, </a:t>
            </a:r>
            <a:r>
              <a:rPr lang="en-GB" dirty="0" smtClean="0"/>
              <a:t>2013:31</a:t>
            </a:r>
            <a:r>
              <a:rPr lang="en-GB" dirty="0"/>
              <a:t>)</a:t>
            </a:r>
          </a:p>
          <a:p>
            <a:r>
              <a:rPr lang="en-GB" b="1" dirty="0"/>
              <a:t> </a:t>
            </a:r>
            <a:endParaRPr lang="en-GB" dirty="0"/>
          </a:p>
          <a:p>
            <a:r>
              <a:rPr lang="en-GB" b="1" dirty="0">
                <a:solidFill>
                  <a:srgbClr val="00B0F0"/>
                </a:solidFill>
              </a:rPr>
              <a:t>Spain</a:t>
            </a:r>
            <a:endParaRPr lang="en-GB" dirty="0">
              <a:solidFill>
                <a:srgbClr val="00B0F0"/>
              </a:solidFill>
            </a:endParaRPr>
          </a:p>
          <a:p>
            <a:r>
              <a:rPr lang="en-GB" dirty="0"/>
              <a:t>“Creating the necessary conditions so that children’s wellbeing can be guaranteed is the axis around which the main aims of Infant Education </a:t>
            </a:r>
            <a:r>
              <a:rPr lang="en-GB" dirty="0" smtClean="0"/>
              <a:t>birth - 3 </a:t>
            </a:r>
            <a:r>
              <a:rPr lang="en-GB" dirty="0"/>
              <a:t>(Early childhood education) revolve. Wellbeing is the physical and emotional state that lets the child fully develop his/her autonomy according to his/her possibilities, individually or in relation with others, in a specific context and through different languages, considering each and every need they have, every instinct and ability.” </a:t>
            </a:r>
            <a:endParaRPr lang="en-GB" dirty="0" smtClean="0"/>
          </a:p>
          <a:p>
            <a:pPr algn="r"/>
            <a:r>
              <a:rPr lang="en-GB" dirty="0" smtClean="0"/>
              <a:t>(TODDLER Project -  </a:t>
            </a:r>
            <a:r>
              <a:rPr lang="en-GB" dirty="0" err="1" smtClean="0"/>
              <a:t>Corcoll</a:t>
            </a:r>
            <a:r>
              <a:rPr lang="en-GB" dirty="0" smtClean="0"/>
              <a:t> </a:t>
            </a:r>
            <a:r>
              <a:rPr lang="en-GB" dirty="0" err="1"/>
              <a:t>López</a:t>
            </a:r>
            <a:r>
              <a:rPr lang="en-GB" dirty="0"/>
              <a:t>, Flores and </a:t>
            </a:r>
            <a:r>
              <a:rPr lang="en-GB" dirty="0" err="1"/>
              <a:t>Geis</a:t>
            </a:r>
            <a:r>
              <a:rPr lang="en-GB" dirty="0"/>
              <a:t>, </a:t>
            </a:r>
            <a:r>
              <a:rPr lang="en-GB" dirty="0" smtClean="0"/>
              <a:t>2013:52</a:t>
            </a:r>
            <a:r>
              <a:rPr lang="en-GB" dirty="0"/>
              <a:t>)</a:t>
            </a:r>
          </a:p>
        </p:txBody>
      </p:sp>
    </p:spTree>
    <p:extLst>
      <p:ext uri="{BB962C8B-B14F-4D97-AF65-F5344CB8AC3E}">
        <p14:creationId xmlns:p14="http://schemas.microsoft.com/office/powerpoint/2010/main" val="27250120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4840</TotalTime>
  <Words>1520</Words>
  <Application>Microsoft Office PowerPoint</Application>
  <PresentationFormat>On-screen Show (4:3)</PresentationFormat>
  <Paragraphs>186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TODDLER Project Teaching Materials on Wellbeing</vt:lpstr>
      <vt:lpstr>Example from Norway</vt:lpstr>
      <vt:lpstr>The ToWe Project</vt:lpstr>
      <vt:lpstr>The Partners</vt:lpstr>
      <vt:lpstr>Wellbeing</vt:lpstr>
      <vt:lpstr>PowerPoint Presentation</vt:lpstr>
      <vt:lpstr>PowerPoint Presentation</vt:lpstr>
      <vt:lpstr>Why Wellbeing?</vt:lpstr>
      <vt:lpstr>Professor Ferre Laevers</vt:lpstr>
      <vt:lpstr>Dimensions of Wellbeing</vt:lpstr>
      <vt:lpstr>Critical Thinking</vt:lpstr>
      <vt:lpstr>Read and Research</vt:lpstr>
      <vt:lpstr>Reflective Practice</vt:lpstr>
      <vt:lpstr> Skills and Attitudes</vt:lpstr>
      <vt:lpstr>PowerPoint Presentation</vt:lpstr>
      <vt:lpstr>Aim of the Materials, Manuals and Resources</vt:lpstr>
      <vt:lpstr>PowerPoint Presentation</vt:lpstr>
      <vt:lpstr>Supporting Toddlers’ Wellbeing in Early Years Settings</vt:lpstr>
      <vt:lpstr>Enjoy the event and hearing first hand how wellbeing can be supported and developed for toddlers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Sutherland, Helen</dc:creator>
  <cp:lastModifiedBy>Sutherland, Helen</cp:lastModifiedBy>
  <cp:revision>36</cp:revision>
  <cp:lastPrinted>2018-01-05T10:24:43Z</cp:lastPrinted>
  <dcterms:created xsi:type="dcterms:W3CDTF">2016-02-23T10:06:20Z</dcterms:created>
  <dcterms:modified xsi:type="dcterms:W3CDTF">2018-01-09T10:52:44Z</dcterms:modified>
</cp:coreProperties>
</file>