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59" r:id="rId3"/>
    <p:sldId id="260" r:id="rId4"/>
    <p:sldId id="265" r:id="rId5"/>
    <p:sldId id="261" r:id="rId6"/>
    <p:sldId id="262" r:id="rId7"/>
    <p:sldId id="264" r:id="rId8"/>
    <p:sldId id="266" r:id="rId9"/>
    <p:sldId id="267" r:id="rId10"/>
    <p:sldId id="268" r:id="rId11"/>
    <p:sldId id="271" r:id="rId12"/>
    <p:sldId id="263" r:id="rId13"/>
    <p:sldId id="270"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2F6082-8CB5-40C9-864C-BCC910080B80}" type="doc">
      <dgm:prSet loTypeId="urn:microsoft.com/office/officeart/2005/8/layout/radial1" loCatId="cycle" qsTypeId="urn:microsoft.com/office/officeart/2005/8/quickstyle/simple3" qsCatId="simple" csTypeId="urn:microsoft.com/office/officeart/2005/8/colors/colorful3" csCatId="colorful" phldr="1"/>
      <dgm:spPr/>
      <dgm:t>
        <a:bodyPr/>
        <a:lstStyle/>
        <a:p>
          <a:endParaRPr lang="en-GB"/>
        </a:p>
      </dgm:t>
    </dgm:pt>
    <dgm:pt modelId="{2F1F2E14-FA2F-4733-A6B4-20DE2F7258E4}">
      <dgm:prSet phldrT="[Text]" custT="1">
        <dgm:style>
          <a:lnRef idx="2">
            <a:schemeClr val="dk1"/>
          </a:lnRef>
          <a:fillRef idx="1">
            <a:schemeClr val="lt1"/>
          </a:fillRef>
          <a:effectRef idx="0">
            <a:schemeClr val="dk1"/>
          </a:effectRef>
          <a:fontRef idx="minor">
            <a:schemeClr val="dk1"/>
          </a:fontRef>
        </dgm:style>
      </dgm:prSet>
      <dgm:spPr/>
      <dgm:t>
        <a:bodyPr/>
        <a:lstStyle/>
        <a:p>
          <a:r>
            <a:rPr lang="en-GB" sz="1600" b="0" dirty="0">
              <a:latin typeface="Times New Roman" panose="02020603050405020304" pitchFamily="18" charset="0"/>
              <a:cs typeface="Times New Roman" panose="02020603050405020304" pitchFamily="18" charset="0"/>
            </a:rPr>
            <a:t>TODDLERS’ WELLBEING FRAMEWORK </a:t>
          </a:r>
        </a:p>
      </dgm:t>
    </dgm:pt>
    <dgm:pt modelId="{C3DD7DDC-C1D0-4B0C-81F1-8D51ED254EFD}" type="parTrans" cxnId="{350516AF-B438-4CE3-9838-532D8B86A7AC}">
      <dgm:prSet/>
      <dgm:spPr/>
      <dgm:t>
        <a:bodyPr/>
        <a:lstStyle/>
        <a:p>
          <a:endParaRPr lang="en-GB"/>
        </a:p>
      </dgm:t>
    </dgm:pt>
    <dgm:pt modelId="{31982434-3FDE-49CE-9E2F-DEA678E379F4}" type="sibTrans" cxnId="{350516AF-B438-4CE3-9838-532D8B86A7AC}">
      <dgm:prSet/>
      <dgm:spPr/>
      <dgm:t>
        <a:bodyPr/>
        <a:lstStyle/>
        <a:p>
          <a:endParaRPr lang="en-GB"/>
        </a:p>
      </dgm:t>
    </dgm:pt>
    <dgm:pt modelId="{E4038A1D-2F27-41A5-94B8-777703394B2C}">
      <dgm:prSet phldrT="[Text]" custT="1"/>
      <dgm:spPr/>
      <dgm:t>
        <a:bodyPr/>
        <a:lstStyle/>
        <a:p>
          <a:r>
            <a:rPr lang="en-GB" sz="1600" b="0" dirty="0">
              <a:latin typeface="Times New Roman" panose="02020603050405020304" pitchFamily="18" charset="0"/>
              <a:cs typeface="Times New Roman" panose="02020603050405020304" pitchFamily="18" charset="0"/>
            </a:rPr>
            <a:t>Dimension 1:</a:t>
          </a:r>
        </a:p>
        <a:p>
          <a:r>
            <a:rPr lang="en-GB" sz="1600" b="0" dirty="0">
              <a:latin typeface="Times New Roman" panose="02020603050405020304" pitchFamily="18" charset="0"/>
              <a:cs typeface="Times New Roman" panose="02020603050405020304" pitchFamily="18" charset="0"/>
            </a:rPr>
            <a:t>Toddlers’ Family, Home and Environmental Factors</a:t>
          </a:r>
        </a:p>
      </dgm:t>
    </dgm:pt>
    <dgm:pt modelId="{D15F9447-CE5C-4D1E-B534-9CA93586DF58}" type="parTrans" cxnId="{0F8438DA-043F-4D8F-BB5C-ADB181F8F3BB}">
      <dgm:prSet/>
      <dgm:spPr/>
      <dgm:t>
        <a:bodyPr/>
        <a:lstStyle/>
        <a:p>
          <a:endParaRPr lang="en-GB"/>
        </a:p>
      </dgm:t>
    </dgm:pt>
    <dgm:pt modelId="{AB7D7560-1B3B-4B8F-87AA-97A69B464BF4}" type="sibTrans" cxnId="{0F8438DA-043F-4D8F-BB5C-ADB181F8F3BB}">
      <dgm:prSet/>
      <dgm:spPr/>
      <dgm:t>
        <a:bodyPr/>
        <a:lstStyle/>
        <a:p>
          <a:endParaRPr lang="en-GB"/>
        </a:p>
      </dgm:t>
    </dgm:pt>
    <dgm:pt modelId="{A555F12C-5E9A-4219-ACAE-5A72B4379544}">
      <dgm:prSet phldrT="[Text]" custT="1"/>
      <dgm:spPr/>
      <dgm:t>
        <a:bodyPr/>
        <a:lstStyle/>
        <a:p>
          <a:r>
            <a:rPr lang="en-GB" sz="1600" b="0" dirty="0">
              <a:latin typeface="Times New Roman" panose="02020603050405020304" pitchFamily="18" charset="0"/>
              <a:cs typeface="Times New Roman" panose="02020603050405020304" pitchFamily="18" charset="0"/>
            </a:rPr>
            <a:t>Dimension 2: </a:t>
          </a:r>
        </a:p>
        <a:p>
          <a:r>
            <a:rPr lang="en-GB" sz="1600" b="0" dirty="0">
              <a:latin typeface="Times New Roman" panose="02020603050405020304" pitchFamily="18" charset="0"/>
              <a:cs typeface="Times New Roman" panose="02020603050405020304" pitchFamily="18" charset="0"/>
            </a:rPr>
            <a:t>Health of Toddlers’ </a:t>
          </a:r>
        </a:p>
      </dgm:t>
    </dgm:pt>
    <dgm:pt modelId="{2AB4F7D9-14DD-48B0-8EB9-47A592697770}" type="parTrans" cxnId="{F2135111-D1B8-43BB-B4F8-D6D0D6955455}">
      <dgm:prSet/>
      <dgm:spPr/>
      <dgm:t>
        <a:bodyPr/>
        <a:lstStyle/>
        <a:p>
          <a:endParaRPr lang="en-GB"/>
        </a:p>
      </dgm:t>
    </dgm:pt>
    <dgm:pt modelId="{9AC4222D-01F2-44A5-900D-13EFF690E89C}" type="sibTrans" cxnId="{F2135111-D1B8-43BB-B4F8-D6D0D6955455}">
      <dgm:prSet/>
      <dgm:spPr/>
      <dgm:t>
        <a:bodyPr/>
        <a:lstStyle/>
        <a:p>
          <a:endParaRPr lang="en-GB"/>
        </a:p>
      </dgm:t>
    </dgm:pt>
    <dgm:pt modelId="{B5188D11-AB59-4EBE-965A-FFCC3FEC7AC0}">
      <dgm:prSet phldrT="[Text]" custT="1"/>
      <dgm:spPr/>
      <dgm:t>
        <a:bodyPr/>
        <a:lstStyle/>
        <a:p>
          <a:r>
            <a:rPr lang="en-GB" sz="1600" b="0" dirty="0">
              <a:latin typeface="Times New Roman" panose="02020603050405020304" pitchFamily="18" charset="0"/>
              <a:cs typeface="Times New Roman" panose="02020603050405020304" pitchFamily="18" charset="0"/>
            </a:rPr>
            <a:t>Dimension 3:</a:t>
          </a:r>
        </a:p>
        <a:p>
          <a:r>
            <a:rPr lang="en-GB" sz="1600" b="0" dirty="0">
              <a:latin typeface="Times New Roman" panose="02020603050405020304" pitchFamily="18" charset="0"/>
              <a:cs typeface="Times New Roman" panose="02020603050405020304" pitchFamily="18" charset="0"/>
            </a:rPr>
            <a:t>Setting Environment for Toddlers’ </a:t>
          </a:r>
        </a:p>
      </dgm:t>
    </dgm:pt>
    <dgm:pt modelId="{3081D0D5-A127-4E79-B8C2-8BC7128C04C8}" type="parTrans" cxnId="{436D6282-7575-4BE3-8F5F-F742CA6E0E70}">
      <dgm:prSet/>
      <dgm:spPr/>
      <dgm:t>
        <a:bodyPr/>
        <a:lstStyle/>
        <a:p>
          <a:endParaRPr lang="en-GB"/>
        </a:p>
      </dgm:t>
    </dgm:pt>
    <dgm:pt modelId="{11894CE5-B7D5-48E4-A2A5-5ACB3377AF79}" type="sibTrans" cxnId="{436D6282-7575-4BE3-8F5F-F742CA6E0E70}">
      <dgm:prSet/>
      <dgm:spPr/>
      <dgm:t>
        <a:bodyPr/>
        <a:lstStyle/>
        <a:p>
          <a:endParaRPr lang="en-GB"/>
        </a:p>
      </dgm:t>
    </dgm:pt>
    <dgm:pt modelId="{F2B3D95E-C281-4369-A8AD-7922197C6A51}">
      <dgm:prSet phldrT="[Text]" custT="1"/>
      <dgm:spPr/>
      <dgm:t>
        <a:bodyPr/>
        <a:lstStyle/>
        <a:p>
          <a:r>
            <a:rPr lang="en-GB" sz="1600" b="0" dirty="0">
              <a:latin typeface="Times New Roman" panose="02020603050405020304" pitchFamily="18" charset="0"/>
              <a:cs typeface="Times New Roman" panose="02020603050405020304" pitchFamily="18" charset="0"/>
            </a:rPr>
            <a:t>Dimension 4:</a:t>
          </a:r>
        </a:p>
        <a:p>
          <a:r>
            <a:rPr lang="en-GB" sz="1600" b="0" dirty="0">
              <a:latin typeface="Times New Roman" panose="02020603050405020304" pitchFamily="18" charset="0"/>
              <a:cs typeface="Times New Roman" panose="02020603050405020304" pitchFamily="18" charset="0"/>
            </a:rPr>
            <a:t> Toddlers’ Development and Learning </a:t>
          </a:r>
        </a:p>
      </dgm:t>
    </dgm:pt>
    <dgm:pt modelId="{E7CBE542-9B30-4811-8BC5-F684F61B56C2}" type="parTrans" cxnId="{94013748-D3CF-48CD-8A84-EE1907007C4E}">
      <dgm:prSet/>
      <dgm:spPr/>
      <dgm:t>
        <a:bodyPr/>
        <a:lstStyle/>
        <a:p>
          <a:endParaRPr lang="en-GB"/>
        </a:p>
      </dgm:t>
    </dgm:pt>
    <dgm:pt modelId="{514E4DB4-2C31-4214-88DD-B4CAB368856D}" type="sibTrans" cxnId="{94013748-D3CF-48CD-8A84-EE1907007C4E}">
      <dgm:prSet/>
      <dgm:spPr/>
      <dgm:t>
        <a:bodyPr/>
        <a:lstStyle/>
        <a:p>
          <a:endParaRPr lang="en-GB"/>
        </a:p>
      </dgm:t>
    </dgm:pt>
    <dgm:pt modelId="{94A2160A-F231-4A50-BA95-E6B67573F554}">
      <dgm:prSet custT="1"/>
      <dgm:spPr/>
      <dgm:t>
        <a:bodyPr/>
        <a:lstStyle/>
        <a:p>
          <a:r>
            <a:rPr lang="en-GB" sz="1600" b="0" dirty="0">
              <a:latin typeface="Times New Roman" panose="02020603050405020304" pitchFamily="18" charset="0"/>
              <a:cs typeface="Times New Roman" panose="02020603050405020304" pitchFamily="18" charset="0"/>
            </a:rPr>
            <a:t>Dimension  5:</a:t>
          </a:r>
        </a:p>
        <a:p>
          <a:r>
            <a:rPr lang="en-GB" sz="1600" b="0" dirty="0">
              <a:latin typeface="Times New Roman" panose="02020603050405020304" pitchFamily="18" charset="0"/>
              <a:cs typeface="Times New Roman" panose="02020603050405020304" pitchFamily="18" charset="0"/>
            </a:rPr>
            <a:t>Toddlers' Voice and Expressions</a:t>
          </a:r>
        </a:p>
      </dgm:t>
    </dgm:pt>
    <dgm:pt modelId="{18611537-EA16-410B-9087-1150C4C3B4FB}" type="parTrans" cxnId="{571DDC6D-1587-450D-861C-6B3411D9AFAF}">
      <dgm:prSet/>
      <dgm:spPr/>
      <dgm:t>
        <a:bodyPr/>
        <a:lstStyle/>
        <a:p>
          <a:endParaRPr lang="en-GB"/>
        </a:p>
      </dgm:t>
    </dgm:pt>
    <dgm:pt modelId="{50CDAD48-7C40-4807-AB93-5AFB7C78E800}" type="sibTrans" cxnId="{571DDC6D-1587-450D-861C-6B3411D9AFAF}">
      <dgm:prSet/>
      <dgm:spPr/>
      <dgm:t>
        <a:bodyPr/>
        <a:lstStyle/>
        <a:p>
          <a:endParaRPr lang="en-GB"/>
        </a:p>
      </dgm:t>
    </dgm:pt>
    <dgm:pt modelId="{3276DC49-3788-4BB7-8F66-20DDEAC665B2}">
      <dgm:prSet custT="1"/>
      <dgm:spPr/>
      <dgm:t>
        <a:bodyPr/>
        <a:lstStyle/>
        <a:p>
          <a:r>
            <a:rPr lang="en-GB" sz="1600" b="0" dirty="0">
              <a:latin typeface="Times New Roman" panose="02020603050405020304" pitchFamily="18" charset="0"/>
              <a:cs typeface="Times New Roman" panose="02020603050405020304" pitchFamily="18" charset="0"/>
            </a:rPr>
            <a:t>Dimension 6: Toddlers’ Additional Language(s) </a:t>
          </a:r>
        </a:p>
      </dgm:t>
    </dgm:pt>
    <dgm:pt modelId="{4A274F88-42BE-4E10-9A4B-18113D3ABAF5}" type="parTrans" cxnId="{185EAD05-147B-4611-84D1-43018D44B3F6}">
      <dgm:prSet/>
      <dgm:spPr/>
      <dgm:t>
        <a:bodyPr/>
        <a:lstStyle/>
        <a:p>
          <a:endParaRPr lang="en-GB"/>
        </a:p>
      </dgm:t>
    </dgm:pt>
    <dgm:pt modelId="{7E0B95D4-8A89-4232-8E79-A82E952011A0}" type="sibTrans" cxnId="{185EAD05-147B-4611-84D1-43018D44B3F6}">
      <dgm:prSet/>
      <dgm:spPr/>
      <dgm:t>
        <a:bodyPr/>
        <a:lstStyle/>
        <a:p>
          <a:endParaRPr lang="en-GB"/>
        </a:p>
      </dgm:t>
    </dgm:pt>
    <dgm:pt modelId="{6F999E65-E21B-4AEF-887D-E7BAB942B144}">
      <dgm:prSet custT="1"/>
      <dgm:spPr/>
      <dgm:t>
        <a:bodyPr/>
        <a:lstStyle/>
        <a:p>
          <a:r>
            <a:rPr lang="en-GB" sz="1600" b="0" dirty="0">
              <a:latin typeface="Times New Roman" panose="02020603050405020304" pitchFamily="18" charset="0"/>
              <a:cs typeface="Times New Roman" panose="02020603050405020304" pitchFamily="18" charset="0"/>
            </a:rPr>
            <a:t>Dimension 7:</a:t>
          </a:r>
        </a:p>
        <a:p>
          <a:r>
            <a:rPr lang="en-GB" sz="1600" b="0" dirty="0">
              <a:latin typeface="Times New Roman" panose="02020603050405020304" pitchFamily="18" charset="0"/>
              <a:cs typeface="Times New Roman" panose="02020603050405020304" pitchFamily="18" charset="0"/>
            </a:rPr>
            <a:t>Toddlers' Meal Times </a:t>
          </a:r>
        </a:p>
      </dgm:t>
    </dgm:pt>
    <dgm:pt modelId="{87AB3400-8F0E-46B9-9687-913E20057E9C}" type="parTrans" cxnId="{13885C1E-AB25-48A8-9239-1DAEB5B79B97}">
      <dgm:prSet/>
      <dgm:spPr/>
      <dgm:t>
        <a:bodyPr/>
        <a:lstStyle/>
        <a:p>
          <a:endParaRPr lang="en-GB"/>
        </a:p>
      </dgm:t>
    </dgm:pt>
    <dgm:pt modelId="{B118AE5A-6D95-46B6-B9F1-31D3FF056D3F}" type="sibTrans" cxnId="{13885C1E-AB25-48A8-9239-1DAEB5B79B97}">
      <dgm:prSet/>
      <dgm:spPr/>
      <dgm:t>
        <a:bodyPr/>
        <a:lstStyle/>
        <a:p>
          <a:endParaRPr lang="en-GB"/>
        </a:p>
      </dgm:t>
    </dgm:pt>
    <dgm:pt modelId="{F93A675D-00C8-4CFF-ABA9-A9C90AC9D58C}" type="pres">
      <dgm:prSet presAssocID="{082F6082-8CB5-40C9-864C-BCC910080B80}" presName="cycle" presStyleCnt="0">
        <dgm:presLayoutVars>
          <dgm:chMax val="1"/>
          <dgm:dir/>
          <dgm:animLvl val="ctr"/>
          <dgm:resizeHandles val="exact"/>
        </dgm:presLayoutVars>
      </dgm:prSet>
      <dgm:spPr/>
      <dgm:t>
        <a:bodyPr/>
        <a:lstStyle/>
        <a:p>
          <a:endParaRPr lang="en-GB"/>
        </a:p>
      </dgm:t>
    </dgm:pt>
    <dgm:pt modelId="{FF5DE338-A0C6-4DD8-9B3C-2132948CE0FD}" type="pres">
      <dgm:prSet presAssocID="{2F1F2E14-FA2F-4733-A6B4-20DE2F7258E4}" presName="centerShape" presStyleLbl="node0" presStyleIdx="0" presStyleCnt="1" custScaleX="127061" custScaleY="117584"/>
      <dgm:spPr/>
      <dgm:t>
        <a:bodyPr/>
        <a:lstStyle/>
        <a:p>
          <a:endParaRPr lang="en-GB"/>
        </a:p>
      </dgm:t>
    </dgm:pt>
    <dgm:pt modelId="{D6450E07-9FD9-4F18-B35E-EE47F95A6EC9}" type="pres">
      <dgm:prSet presAssocID="{D15F9447-CE5C-4D1E-B534-9CA93586DF58}" presName="Name9" presStyleLbl="parChTrans1D2" presStyleIdx="0" presStyleCnt="7"/>
      <dgm:spPr/>
      <dgm:t>
        <a:bodyPr/>
        <a:lstStyle/>
        <a:p>
          <a:endParaRPr lang="en-GB"/>
        </a:p>
      </dgm:t>
    </dgm:pt>
    <dgm:pt modelId="{E8280987-6EA2-48EB-96D8-1843FC9F36E6}" type="pres">
      <dgm:prSet presAssocID="{D15F9447-CE5C-4D1E-B534-9CA93586DF58}" presName="connTx" presStyleLbl="parChTrans1D2" presStyleIdx="0" presStyleCnt="7"/>
      <dgm:spPr/>
      <dgm:t>
        <a:bodyPr/>
        <a:lstStyle/>
        <a:p>
          <a:endParaRPr lang="en-GB"/>
        </a:p>
      </dgm:t>
    </dgm:pt>
    <dgm:pt modelId="{477A1F36-6F03-4BF5-A456-11F0351E95FF}" type="pres">
      <dgm:prSet presAssocID="{E4038A1D-2F27-41A5-94B8-777703394B2C}" presName="node" presStyleLbl="node1" presStyleIdx="0" presStyleCnt="7" custScaleX="117649">
        <dgm:presLayoutVars>
          <dgm:bulletEnabled val="1"/>
        </dgm:presLayoutVars>
      </dgm:prSet>
      <dgm:spPr/>
      <dgm:t>
        <a:bodyPr/>
        <a:lstStyle/>
        <a:p>
          <a:endParaRPr lang="en-GB"/>
        </a:p>
      </dgm:t>
    </dgm:pt>
    <dgm:pt modelId="{7DEF063D-4EA1-4413-A827-D7D752342590}" type="pres">
      <dgm:prSet presAssocID="{2AB4F7D9-14DD-48B0-8EB9-47A592697770}" presName="Name9" presStyleLbl="parChTrans1D2" presStyleIdx="1" presStyleCnt="7"/>
      <dgm:spPr/>
      <dgm:t>
        <a:bodyPr/>
        <a:lstStyle/>
        <a:p>
          <a:endParaRPr lang="en-GB"/>
        </a:p>
      </dgm:t>
    </dgm:pt>
    <dgm:pt modelId="{4E5BB4FB-2DD7-4B44-91F0-73CF21561381}" type="pres">
      <dgm:prSet presAssocID="{2AB4F7D9-14DD-48B0-8EB9-47A592697770}" presName="connTx" presStyleLbl="parChTrans1D2" presStyleIdx="1" presStyleCnt="7"/>
      <dgm:spPr/>
      <dgm:t>
        <a:bodyPr/>
        <a:lstStyle/>
        <a:p>
          <a:endParaRPr lang="en-GB"/>
        </a:p>
      </dgm:t>
    </dgm:pt>
    <dgm:pt modelId="{98814AE7-4EE1-4B71-A410-B71B0280972E}" type="pres">
      <dgm:prSet presAssocID="{A555F12C-5E9A-4219-ACAE-5A72B4379544}" presName="node" presStyleLbl="node1" presStyleIdx="1" presStyleCnt="7" custScaleX="115067" custRadScaleRad="100355" custRadScaleInc="1863">
        <dgm:presLayoutVars>
          <dgm:bulletEnabled val="1"/>
        </dgm:presLayoutVars>
      </dgm:prSet>
      <dgm:spPr/>
      <dgm:t>
        <a:bodyPr/>
        <a:lstStyle/>
        <a:p>
          <a:endParaRPr lang="en-GB"/>
        </a:p>
      </dgm:t>
    </dgm:pt>
    <dgm:pt modelId="{30300FC9-68A3-44CD-A7E2-FC88DAE6042B}" type="pres">
      <dgm:prSet presAssocID="{3081D0D5-A127-4E79-B8C2-8BC7128C04C8}" presName="Name9" presStyleLbl="parChTrans1D2" presStyleIdx="2" presStyleCnt="7"/>
      <dgm:spPr/>
      <dgm:t>
        <a:bodyPr/>
        <a:lstStyle/>
        <a:p>
          <a:endParaRPr lang="en-GB"/>
        </a:p>
      </dgm:t>
    </dgm:pt>
    <dgm:pt modelId="{DC6B8823-F8FB-4520-9376-1535B843819F}" type="pres">
      <dgm:prSet presAssocID="{3081D0D5-A127-4E79-B8C2-8BC7128C04C8}" presName="connTx" presStyleLbl="parChTrans1D2" presStyleIdx="2" presStyleCnt="7"/>
      <dgm:spPr/>
      <dgm:t>
        <a:bodyPr/>
        <a:lstStyle/>
        <a:p>
          <a:endParaRPr lang="en-GB"/>
        </a:p>
      </dgm:t>
    </dgm:pt>
    <dgm:pt modelId="{8B20440B-C40D-4F6B-8A33-68DBCA49631A}" type="pres">
      <dgm:prSet presAssocID="{B5188D11-AB59-4EBE-965A-FFCC3FEC7AC0}" presName="node" presStyleLbl="node1" presStyleIdx="2" presStyleCnt="7" custScaleX="116013">
        <dgm:presLayoutVars>
          <dgm:bulletEnabled val="1"/>
        </dgm:presLayoutVars>
      </dgm:prSet>
      <dgm:spPr/>
      <dgm:t>
        <a:bodyPr/>
        <a:lstStyle/>
        <a:p>
          <a:endParaRPr lang="en-GB"/>
        </a:p>
      </dgm:t>
    </dgm:pt>
    <dgm:pt modelId="{D4A8227B-2C1B-4892-B370-2FCF7BB78CBE}" type="pres">
      <dgm:prSet presAssocID="{E7CBE542-9B30-4811-8BC5-F684F61B56C2}" presName="Name9" presStyleLbl="parChTrans1D2" presStyleIdx="3" presStyleCnt="7"/>
      <dgm:spPr/>
      <dgm:t>
        <a:bodyPr/>
        <a:lstStyle/>
        <a:p>
          <a:endParaRPr lang="en-GB"/>
        </a:p>
      </dgm:t>
    </dgm:pt>
    <dgm:pt modelId="{E70A1838-4195-4A3F-8F7F-D54B07A3B9EE}" type="pres">
      <dgm:prSet presAssocID="{E7CBE542-9B30-4811-8BC5-F684F61B56C2}" presName="connTx" presStyleLbl="parChTrans1D2" presStyleIdx="3" presStyleCnt="7"/>
      <dgm:spPr/>
      <dgm:t>
        <a:bodyPr/>
        <a:lstStyle/>
        <a:p>
          <a:endParaRPr lang="en-GB"/>
        </a:p>
      </dgm:t>
    </dgm:pt>
    <dgm:pt modelId="{BC3367B7-95B1-4E94-A5A6-9F69BFE5EA6A}" type="pres">
      <dgm:prSet presAssocID="{F2B3D95E-C281-4369-A8AD-7922197C6A51}" presName="node" presStyleLbl="node1" presStyleIdx="3" presStyleCnt="7" custScaleX="109862">
        <dgm:presLayoutVars>
          <dgm:bulletEnabled val="1"/>
        </dgm:presLayoutVars>
      </dgm:prSet>
      <dgm:spPr/>
      <dgm:t>
        <a:bodyPr/>
        <a:lstStyle/>
        <a:p>
          <a:endParaRPr lang="en-GB"/>
        </a:p>
      </dgm:t>
    </dgm:pt>
    <dgm:pt modelId="{8A5A1419-8916-4262-9D4E-540E9758ED59}" type="pres">
      <dgm:prSet presAssocID="{18611537-EA16-410B-9087-1150C4C3B4FB}" presName="Name9" presStyleLbl="parChTrans1D2" presStyleIdx="4" presStyleCnt="7"/>
      <dgm:spPr/>
      <dgm:t>
        <a:bodyPr/>
        <a:lstStyle/>
        <a:p>
          <a:endParaRPr lang="en-GB"/>
        </a:p>
      </dgm:t>
    </dgm:pt>
    <dgm:pt modelId="{711843D4-AC05-41C3-9E5C-26B4D5FF2E80}" type="pres">
      <dgm:prSet presAssocID="{18611537-EA16-410B-9087-1150C4C3B4FB}" presName="connTx" presStyleLbl="parChTrans1D2" presStyleIdx="4" presStyleCnt="7"/>
      <dgm:spPr/>
      <dgm:t>
        <a:bodyPr/>
        <a:lstStyle/>
        <a:p>
          <a:endParaRPr lang="en-GB"/>
        </a:p>
      </dgm:t>
    </dgm:pt>
    <dgm:pt modelId="{96A83ABC-98B5-4037-83B1-0AF82275E4C3}" type="pres">
      <dgm:prSet presAssocID="{94A2160A-F231-4A50-BA95-E6B67573F554}" presName="node" presStyleLbl="node1" presStyleIdx="4" presStyleCnt="7" custScaleX="114599" custRadScaleRad="103538" custRadScaleInc="10307">
        <dgm:presLayoutVars>
          <dgm:bulletEnabled val="1"/>
        </dgm:presLayoutVars>
      </dgm:prSet>
      <dgm:spPr/>
      <dgm:t>
        <a:bodyPr/>
        <a:lstStyle/>
        <a:p>
          <a:endParaRPr lang="en-GB"/>
        </a:p>
      </dgm:t>
    </dgm:pt>
    <dgm:pt modelId="{CF8E0E8C-6554-4F72-99CC-E49BA3CDAAF3}" type="pres">
      <dgm:prSet presAssocID="{4A274F88-42BE-4E10-9A4B-18113D3ABAF5}" presName="Name9" presStyleLbl="parChTrans1D2" presStyleIdx="5" presStyleCnt="7"/>
      <dgm:spPr/>
      <dgm:t>
        <a:bodyPr/>
        <a:lstStyle/>
        <a:p>
          <a:endParaRPr lang="en-GB"/>
        </a:p>
      </dgm:t>
    </dgm:pt>
    <dgm:pt modelId="{717AF1AD-2077-4A16-9360-4E4A4D262CFB}" type="pres">
      <dgm:prSet presAssocID="{4A274F88-42BE-4E10-9A4B-18113D3ABAF5}" presName="connTx" presStyleLbl="parChTrans1D2" presStyleIdx="5" presStyleCnt="7"/>
      <dgm:spPr/>
      <dgm:t>
        <a:bodyPr/>
        <a:lstStyle/>
        <a:p>
          <a:endParaRPr lang="en-GB"/>
        </a:p>
      </dgm:t>
    </dgm:pt>
    <dgm:pt modelId="{36B4A8FC-A590-4EB1-A355-B1C8AA8BD5F5}" type="pres">
      <dgm:prSet presAssocID="{3276DC49-3788-4BB7-8F66-20DDEAC665B2}" presName="node" presStyleLbl="node1" presStyleIdx="5" presStyleCnt="7" custScaleX="120782">
        <dgm:presLayoutVars>
          <dgm:bulletEnabled val="1"/>
        </dgm:presLayoutVars>
      </dgm:prSet>
      <dgm:spPr/>
      <dgm:t>
        <a:bodyPr/>
        <a:lstStyle/>
        <a:p>
          <a:endParaRPr lang="en-GB"/>
        </a:p>
      </dgm:t>
    </dgm:pt>
    <dgm:pt modelId="{E977C1B0-2A36-4AAE-A21D-085520FBFC4E}" type="pres">
      <dgm:prSet presAssocID="{87AB3400-8F0E-46B9-9687-913E20057E9C}" presName="Name9" presStyleLbl="parChTrans1D2" presStyleIdx="6" presStyleCnt="7"/>
      <dgm:spPr/>
      <dgm:t>
        <a:bodyPr/>
        <a:lstStyle/>
        <a:p>
          <a:endParaRPr lang="en-GB"/>
        </a:p>
      </dgm:t>
    </dgm:pt>
    <dgm:pt modelId="{B84D7DF1-46AB-4832-8EFA-6DA34EB016F0}" type="pres">
      <dgm:prSet presAssocID="{87AB3400-8F0E-46B9-9687-913E20057E9C}" presName="connTx" presStyleLbl="parChTrans1D2" presStyleIdx="6" presStyleCnt="7"/>
      <dgm:spPr/>
      <dgm:t>
        <a:bodyPr/>
        <a:lstStyle/>
        <a:p>
          <a:endParaRPr lang="en-GB"/>
        </a:p>
      </dgm:t>
    </dgm:pt>
    <dgm:pt modelId="{00ECE67D-3BA6-4A79-A24A-77433AD1F057}" type="pres">
      <dgm:prSet presAssocID="{6F999E65-E21B-4AEF-887D-E7BAB942B144}" presName="node" presStyleLbl="node1" presStyleIdx="6" presStyleCnt="7" custScaleX="116550">
        <dgm:presLayoutVars>
          <dgm:bulletEnabled val="1"/>
        </dgm:presLayoutVars>
      </dgm:prSet>
      <dgm:spPr/>
      <dgm:t>
        <a:bodyPr/>
        <a:lstStyle/>
        <a:p>
          <a:endParaRPr lang="en-GB"/>
        </a:p>
      </dgm:t>
    </dgm:pt>
  </dgm:ptLst>
  <dgm:cxnLst>
    <dgm:cxn modelId="{2A438679-1204-4C73-9B5A-4795E4A9DCFE}" type="presOf" srcId="{4A274F88-42BE-4E10-9A4B-18113D3ABAF5}" destId="{CF8E0E8C-6554-4F72-99CC-E49BA3CDAAF3}" srcOrd="0" destOrd="0" presId="urn:microsoft.com/office/officeart/2005/8/layout/radial1"/>
    <dgm:cxn modelId="{BAD017F2-62D0-4AAF-970B-8CEDAC7C171F}" type="presOf" srcId="{A555F12C-5E9A-4219-ACAE-5A72B4379544}" destId="{98814AE7-4EE1-4B71-A410-B71B0280972E}" srcOrd="0" destOrd="0" presId="urn:microsoft.com/office/officeart/2005/8/layout/radial1"/>
    <dgm:cxn modelId="{571DDC6D-1587-450D-861C-6B3411D9AFAF}" srcId="{2F1F2E14-FA2F-4733-A6B4-20DE2F7258E4}" destId="{94A2160A-F231-4A50-BA95-E6B67573F554}" srcOrd="4" destOrd="0" parTransId="{18611537-EA16-410B-9087-1150C4C3B4FB}" sibTransId="{50CDAD48-7C40-4807-AB93-5AFB7C78E800}"/>
    <dgm:cxn modelId="{AC4B1535-F336-4F5A-B7F2-AAB640BC21BD}" type="presOf" srcId="{4A274F88-42BE-4E10-9A4B-18113D3ABAF5}" destId="{717AF1AD-2077-4A16-9360-4E4A4D262CFB}" srcOrd="1" destOrd="0" presId="urn:microsoft.com/office/officeart/2005/8/layout/radial1"/>
    <dgm:cxn modelId="{D86552C6-AB72-435C-B8D9-D06E33432853}" type="presOf" srcId="{87AB3400-8F0E-46B9-9687-913E20057E9C}" destId="{B84D7DF1-46AB-4832-8EFA-6DA34EB016F0}" srcOrd="1" destOrd="0" presId="urn:microsoft.com/office/officeart/2005/8/layout/radial1"/>
    <dgm:cxn modelId="{F9497A3D-AB96-4F0B-8237-0270FF0E9115}" type="presOf" srcId="{3081D0D5-A127-4E79-B8C2-8BC7128C04C8}" destId="{DC6B8823-F8FB-4520-9376-1535B843819F}" srcOrd="1" destOrd="0" presId="urn:microsoft.com/office/officeart/2005/8/layout/radial1"/>
    <dgm:cxn modelId="{CDD4FCE4-F77D-44C1-83D4-3C3AF5B0DACF}" type="presOf" srcId="{94A2160A-F231-4A50-BA95-E6B67573F554}" destId="{96A83ABC-98B5-4037-83B1-0AF82275E4C3}" srcOrd="0" destOrd="0" presId="urn:microsoft.com/office/officeart/2005/8/layout/radial1"/>
    <dgm:cxn modelId="{2329F145-B554-4B51-947A-D61884D10608}" type="presOf" srcId="{E7CBE542-9B30-4811-8BC5-F684F61B56C2}" destId="{D4A8227B-2C1B-4892-B370-2FCF7BB78CBE}" srcOrd="0" destOrd="0" presId="urn:microsoft.com/office/officeart/2005/8/layout/radial1"/>
    <dgm:cxn modelId="{94013748-D3CF-48CD-8A84-EE1907007C4E}" srcId="{2F1F2E14-FA2F-4733-A6B4-20DE2F7258E4}" destId="{F2B3D95E-C281-4369-A8AD-7922197C6A51}" srcOrd="3" destOrd="0" parTransId="{E7CBE542-9B30-4811-8BC5-F684F61B56C2}" sibTransId="{514E4DB4-2C31-4214-88DD-B4CAB368856D}"/>
    <dgm:cxn modelId="{350516AF-B438-4CE3-9838-532D8B86A7AC}" srcId="{082F6082-8CB5-40C9-864C-BCC910080B80}" destId="{2F1F2E14-FA2F-4733-A6B4-20DE2F7258E4}" srcOrd="0" destOrd="0" parTransId="{C3DD7DDC-C1D0-4B0C-81F1-8D51ED254EFD}" sibTransId="{31982434-3FDE-49CE-9E2F-DEA678E379F4}"/>
    <dgm:cxn modelId="{10C22E57-3970-4386-94B6-43269EB1262A}" type="presOf" srcId="{2F1F2E14-FA2F-4733-A6B4-20DE2F7258E4}" destId="{FF5DE338-A0C6-4DD8-9B3C-2132948CE0FD}" srcOrd="0" destOrd="0" presId="urn:microsoft.com/office/officeart/2005/8/layout/radial1"/>
    <dgm:cxn modelId="{854C8EB4-0B28-4988-8E01-30ADF469DDEB}" type="presOf" srcId="{082F6082-8CB5-40C9-864C-BCC910080B80}" destId="{F93A675D-00C8-4CFF-ABA9-A9C90AC9D58C}" srcOrd="0" destOrd="0" presId="urn:microsoft.com/office/officeart/2005/8/layout/radial1"/>
    <dgm:cxn modelId="{13885C1E-AB25-48A8-9239-1DAEB5B79B97}" srcId="{2F1F2E14-FA2F-4733-A6B4-20DE2F7258E4}" destId="{6F999E65-E21B-4AEF-887D-E7BAB942B144}" srcOrd="6" destOrd="0" parTransId="{87AB3400-8F0E-46B9-9687-913E20057E9C}" sibTransId="{B118AE5A-6D95-46B6-B9F1-31D3FF056D3F}"/>
    <dgm:cxn modelId="{185EAD05-147B-4611-84D1-43018D44B3F6}" srcId="{2F1F2E14-FA2F-4733-A6B4-20DE2F7258E4}" destId="{3276DC49-3788-4BB7-8F66-20DDEAC665B2}" srcOrd="5" destOrd="0" parTransId="{4A274F88-42BE-4E10-9A4B-18113D3ABAF5}" sibTransId="{7E0B95D4-8A89-4232-8E79-A82E952011A0}"/>
    <dgm:cxn modelId="{3A881F6E-EECC-4C2C-8E51-B1037885DA6B}" type="presOf" srcId="{D15F9447-CE5C-4D1E-B534-9CA93586DF58}" destId="{E8280987-6EA2-48EB-96D8-1843FC9F36E6}" srcOrd="1" destOrd="0" presId="urn:microsoft.com/office/officeart/2005/8/layout/radial1"/>
    <dgm:cxn modelId="{51436C05-062D-4B4B-B812-BBC6B8B4F2D0}" type="presOf" srcId="{3081D0D5-A127-4E79-B8C2-8BC7128C04C8}" destId="{30300FC9-68A3-44CD-A7E2-FC88DAE6042B}" srcOrd="0" destOrd="0" presId="urn:microsoft.com/office/officeart/2005/8/layout/radial1"/>
    <dgm:cxn modelId="{289C73B8-D9D3-4B95-A421-9151B3AEE7D8}" type="presOf" srcId="{D15F9447-CE5C-4D1E-B534-9CA93586DF58}" destId="{D6450E07-9FD9-4F18-B35E-EE47F95A6EC9}" srcOrd="0" destOrd="0" presId="urn:microsoft.com/office/officeart/2005/8/layout/radial1"/>
    <dgm:cxn modelId="{436D6282-7575-4BE3-8F5F-F742CA6E0E70}" srcId="{2F1F2E14-FA2F-4733-A6B4-20DE2F7258E4}" destId="{B5188D11-AB59-4EBE-965A-FFCC3FEC7AC0}" srcOrd="2" destOrd="0" parTransId="{3081D0D5-A127-4E79-B8C2-8BC7128C04C8}" sibTransId="{11894CE5-B7D5-48E4-A2A5-5ACB3377AF79}"/>
    <dgm:cxn modelId="{018A506A-7C00-4838-B692-9B4AE9D49FFC}" type="presOf" srcId="{E4038A1D-2F27-41A5-94B8-777703394B2C}" destId="{477A1F36-6F03-4BF5-A456-11F0351E95FF}" srcOrd="0" destOrd="0" presId="urn:microsoft.com/office/officeart/2005/8/layout/radial1"/>
    <dgm:cxn modelId="{66742926-F605-4034-9C72-2BD2EC2B8577}" type="presOf" srcId="{6F999E65-E21B-4AEF-887D-E7BAB942B144}" destId="{00ECE67D-3BA6-4A79-A24A-77433AD1F057}" srcOrd="0" destOrd="0" presId="urn:microsoft.com/office/officeart/2005/8/layout/radial1"/>
    <dgm:cxn modelId="{EFF7DA41-6304-4338-BFC2-9CD5F5D918EF}" type="presOf" srcId="{E7CBE542-9B30-4811-8BC5-F684F61B56C2}" destId="{E70A1838-4195-4A3F-8F7F-D54B07A3B9EE}" srcOrd="1" destOrd="0" presId="urn:microsoft.com/office/officeart/2005/8/layout/radial1"/>
    <dgm:cxn modelId="{BD7EC9E2-0A59-46D3-AF9B-7C3F2D230955}" type="presOf" srcId="{18611537-EA16-410B-9087-1150C4C3B4FB}" destId="{711843D4-AC05-41C3-9E5C-26B4D5FF2E80}" srcOrd="1" destOrd="0" presId="urn:microsoft.com/office/officeart/2005/8/layout/radial1"/>
    <dgm:cxn modelId="{C9B26040-32D5-4935-A3AF-FBB0F7B93359}" type="presOf" srcId="{87AB3400-8F0E-46B9-9687-913E20057E9C}" destId="{E977C1B0-2A36-4AAE-A21D-085520FBFC4E}" srcOrd="0" destOrd="0" presId="urn:microsoft.com/office/officeart/2005/8/layout/radial1"/>
    <dgm:cxn modelId="{7B5D5A3E-E773-4E4E-A524-DDD52D6A8E3D}" type="presOf" srcId="{2AB4F7D9-14DD-48B0-8EB9-47A592697770}" destId="{4E5BB4FB-2DD7-4B44-91F0-73CF21561381}" srcOrd="1" destOrd="0" presId="urn:microsoft.com/office/officeart/2005/8/layout/radial1"/>
    <dgm:cxn modelId="{F2135111-D1B8-43BB-B4F8-D6D0D6955455}" srcId="{2F1F2E14-FA2F-4733-A6B4-20DE2F7258E4}" destId="{A555F12C-5E9A-4219-ACAE-5A72B4379544}" srcOrd="1" destOrd="0" parTransId="{2AB4F7D9-14DD-48B0-8EB9-47A592697770}" sibTransId="{9AC4222D-01F2-44A5-900D-13EFF690E89C}"/>
    <dgm:cxn modelId="{0F8438DA-043F-4D8F-BB5C-ADB181F8F3BB}" srcId="{2F1F2E14-FA2F-4733-A6B4-20DE2F7258E4}" destId="{E4038A1D-2F27-41A5-94B8-777703394B2C}" srcOrd="0" destOrd="0" parTransId="{D15F9447-CE5C-4D1E-B534-9CA93586DF58}" sibTransId="{AB7D7560-1B3B-4B8F-87AA-97A69B464BF4}"/>
    <dgm:cxn modelId="{49535703-72D1-432E-A2CB-D51404CE7AC0}" type="presOf" srcId="{3276DC49-3788-4BB7-8F66-20DDEAC665B2}" destId="{36B4A8FC-A590-4EB1-A355-B1C8AA8BD5F5}" srcOrd="0" destOrd="0" presId="urn:microsoft.com/office/officeart/2005/8/layout/radial1"/>
    <dgm:cxn modelId="{39A4E76A-430C-4BE7-B2AB-27D14A852ACA}" type="presOf" srcId="{2AB4F7D9-14DD-48B0-8EB9-47A592697770}" destId="{7DEF063D-4EA1-4413-A827-D7D752342590}" srcOrd="0" destOrd="0" presId="urn:microsoft.com/office/officeart/2005/8/layout/radial1"/>
    <dgm:cxn modelId="{3CB7413A-2C5F-4BBA-A934-EA1E555073C1}" type="presOf" srcId="{F2B3D95E-C281-4369-A8AD-7922197C6A51}" destId="{BC3367B7-95B1-4E94-A5A6-9F69BFE5EA6A}" srcOrd="0" destOrd="0" presId="urn:microsoft.com/office/officeart/2005/8/layout/radial1"/>
    <dgm:cxn modelId="{3BA2B867-03B1-4B75-A973-D442C2B5B6FB}" type="presOf" srcId="{B5188D11-AB59-4EBE-965A-FFCC3FEC7AC0}" destId="{8B20440B-C40D-4F6B-8A33-68DBCA49631A}" srcOrd="0" destOrd="0" presId="urn:microsoft.com/office/officeart/2005/8/layout/radial1"/>
    <dgm:cxn modelId="{B6C83886-8511-426E-B269-863B86EFEA1C}" type="presOf" srcId="{18611537-EA16-410B-9087-1150C4C3B4FB}" destId="{8A5A1419-8916-4262-9D4E-540E9758ED59}" srcOrd="0" destOrd="0" presId="urn:microsoft.com/office/officeart/2005/8/layout/radial1"/>
    <dgm:cxn modelId="{C81F576A-0AB6-40F1-A89F-3D42CA46A0BE}" type="presParOf" srcId="{F93A675D-00C8-4CFF-ABA9-A9C90AC9D58C}" destId="{FF5DE338-A0C6-4DD8-9B3C-2132948CE0FD}" srcOrd="0" destOrd="0" presId="urn:microsoft.com/office/officeart/2005/8/layout/radial1"/>
    <dgm:cxn modelId="{597D12E3-B638-47E3-84CD-4CB88665ECBB}" type="presParOf" srcId="{F93A675D-00C8-4CFF-ABA9-A9C90AC9D58C}" destId="{D6450E07-9FD9-4F18-B35E-EE47F95A6EC9}" srcOrd="1" destOrd="0" presId="urn:microsoft.com/office/officeart/2005/8/layout/radial1"/>
    <dgm:cxn modelId="{979DFD5F-31A4-425F-B588-F4A0B7BB319D}" type="presParOf" srcId="{D6450E07-9FD9-4F18-B35E-EE47F95A6EC9}" destId="{E8280987-6EA2-48EB-96D8-1843FC9F36E6}" srcOrd="0" destOrd="0" presId="urn:microsoft.com/office/officeart/2005/8/layout/radial1"/>
    <dgm:cxn modelId="{AC88E6D8-E421-4E97-8036-73DD13D34B28}" type="presParOf" srcId="{F93A675D-00C8-4CFF-ABA9-A9C90AC9D58C}" destId="{477A1F36-6F03-4BF5-A456-11F0351E95FF}" srcOrd="2" destOrd="0" presId="urn:microsoft.com/office/officeart/2005/8/layout/radial1"/>
    <dgm:cxn modelId="{7ECF35FB-5C86-48B3-BD95-7000361522D3}" type="presParOf" srcId="{F93A675D-00C8-4CFF-ABA9-A9C90AC9D58C}" destId="{7DEF063D-4EA1-4413-A827-D7D752342590}" srcOrd="3" destOrd="0" presId="urn:microsoft.com/office/officeart/2005/8/layout/radial1"/>
    <dgm:cxn modelId="{598B5161-E6BB-45F8-A8D3-0437E5EFE58D}" type="presParOf" srcId="{7DEF063D-4EA1-4413-A827-D7D752342590}" destId="{4E5BB4FB-2DD7-4B44-91F0-73CF21561381}" srcOrd="0" destOrd="0" presId="urn:microsoft.com/office/officeart/2005/8/layout/radial1"/>
    <dgm:cxn modelId="{A75FB254-CD05-484F-BFD5-5C07DAF6B0A3}" type="presParOf" srcId="{F93A675D-00C8-4CFF-ABA9-A9C90AC9D58C}" destId="{98814AE7-4EE1-4B71-A410-B71B0280972E}" srcOrd="4" destOrd="0" presId="urn:microsoft.com/office/officeart/2005/8/layout/radial1"/>
    <dgm:cxn modelId="{FBEDE411-CF9D-4150-9E0A-B7C9490A8CA5}" type="presParOf" srcId="{F93A675D-00C8-4CFF-ABA9-A9C90AC9D58C}" destId="{30300FC9-68A3-44CD-A7E2-FC88DAE6042B}" srcOrd="5" destOrd="0" presId="urn:microsoft.com/office/officeart/2005/8/layout/radial1"/>
    <dgm:cxn modelId="{03840029-90B3-4D6E-8D73-3AABC506B62A}" type="presParOf" srcId="{30300FC9-68A3-44CD-A7E2-FC88DAE6042B}" destId="{DC6B8823-F8FB-4520-9376-1535B843819F}" srcOrd="0" destOrd="0" presId="urn:microsoft.com/office/officeart/2005/8/layout/radial1"/>
    <dgm:cxn modelId="{D7790186-B3E3-4A94-AE10-C73ACEF96E1C}" type="presParOf" srcId="{F93A675D-00C8-4CFF-ABA9-A9C90AC9D58C}" destId="{8B20440B-C40D-4F6B-8A33-68DBCA49631A}" srcOrd="6" destOrd="0" presId="urn:microsoft.com/office/officeart/2005/8/layout/radial1"/>
    <dgm:cxn modelId="{CECF406F-882C-430F-BB88-0FD90C29E5C0}" type="presParOf" srcId="{F93A675D-00C8-4CFF-ABA9-A9C90AC9D58C}" destId="{D4A8227B-2C1B-4892-B370-2FCF7BB78CBE}" srcOrd="7" destOrd="0" presId="urn:microsoft.com/office/officeart/2005/8/layout/radial1"/>
    <dgm:cxn modelId="{1ED0EB8D-F995-4030-9EB4-56112B25D17D}" type="presParOf" srcId="{D4A8227B-2C1B-4892-B370-2FCF7BB78CBE}" destId="{E70A1838-4195-4A3F-8F7F-D54B07A3B9EE}" srcOrd="0" destOrd="0" presId="urn:microsoft.com/office/officeart/2005/8/layout/radial1"/>
    <dgm:cxn modelId="{B9D74227-BD3A-493E-96B2-72397DF4941E}" type="presParOf" srcId="{F93A675D-00C8-4CFF-ABA9-A9C90AC9D58C}" destId="{BC3367B7-95B1-4E94-A5A6-9F69BFE5EA6A}" srcOrd="8" destOrd="0" presId="urn:microsoft.com/office/officeart/2005/8/layout/radial1"/>
    <dgm:cxn modelId="{6CA5C82F-D25E-48E2-BB22-44F1839CD005}" type="presParOf" srcId="{F93A675D-00C8-4CFF-ABA9-A9C90AC9D58C}" destId="{8A5A1419-8916-4262-9D4E-540E9758ED59}" srcOrd="9" destOrd="0" presId="urn:microsoft.com/office/officeart/2005/8/layout/radial1"/>
    <dgm:cxn modelId="{8EF504A7-2820-4C18-97E4-BF34126DDE80}" type="presParOf" srcId="{8A5A1419-8916-4262-9D4E-540E9758ED59}" destId="{711843D4-AC05-41C3-9E5C-26B4D5FF2E80}" srcOrd="0" destOrd="0" presId="urn:microsoft.com/office/officeart/2005/8/layout/radial1"/>
    <dgm:cxn modelId="{37B0328D-65BA-4DAA-AB5D-93F46A997D76}" type="presParOf" srcId="{F93A675D-00C8-4CFF-ABA9-A9C90AC9D58C}" destId="{96A83ABC-98B5-4037-83B1-0AF82275E4C3}" srcOrd="10" destOrd="0" presId="urn:microsoft.com/office/officeart/2005/8/layout/radial1"/>
    <dgm:cxn modelId="{060A3F65-D705-442C-AEDB-D58D6E4515A5}" type="presParOf" srcId="{F93A675D-00C8-4CFF-ABA9-A9C90AC9D58C}" destId="{CF8E0E8C-6554-4F72-99CC-E49BA3CDAAF3}" srcOrd="11" destOrd="0" presId="urn:microsoft.com/office/officeart/2005/8/layout/radial1"/>
    <dgm:cxn modelId="{8189A868-A00C-493F-99CE-3B6CD41642D4}" type="presParOf" srcId="{CF8E0E8C-6554-4F72-99CC-E49BA3CDAAF3}" destId="{717AF1AD-2077-4A16-9360-4E4A4D262CFB}" srcOrd="0" destOrd="0" presId="urn:microsoft.com/office/officeart/2005/8/layout/radial1"/>
    <dgm:cxn modelId="{6941D5C5-60F3-4651-B964-3F18888182DF}" type="presParOf" srcId="{F93A675D-00C8-4CFF-ABA9-A9C90AC9D58C}" destId="{36B4A8FC-A590-4EB1-A355-B1C8AA8BD5F5}" srcOrd="12" destOrd="0" presId="urn:microsoft.com/office/officeart/2005/8/layout/radial1"/>
    <dgm:cxn modelId="{B00B1C2B-9C88-4FF4-B9D4-F78330F5A950}" type="presParOf" srcId="{F93A675D-00C8-4CFF-ABA9-A9C90AC9D58C}" destId="{E977C1B0-2A36-4AAE-A21D-085520FBFC4E}" srcOrd="13" destOrd="0" presId="urn:microsoft.com/office/officeart/2005/8/layout/radial1"/>
    <dgm:cxn modelId="{6E66BAEB-894C-4297-94CB-5390B2177C47}" type="presParOf" srcId="{E977C1B0-2A36-4AAE-A21D-085520FBFC4E}" destId="{B84D7DF1-46AB-4832-8EFA-6DA34EB016F0}" srcOrd="0" destOrd="0" presId="urn:microsoft.com/office/officeart/2005/8/layout/radial1"/>
    <dgm:cxn modelId="{96F098FB-8922-48E0-9D07-BBFDC18CD7F3}" type="presParOf" srcId="{F93A675D-00C8-4CFF-ABA9-A9C90AC9D58C}" destId="{00ECE67D-3BA6-4A79-A24A-77433AD1F057}" srcOrd="14"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DB8C38-3893-44D3-BF1B-35ABD2C679AE}" type="doc">
      <dgm:prSet loTypeId="urn:microsoft.com/office/officeart/2005/8/layout/pyramid4" loCatId="pyramid" qsTypeId="urn:microsoft.com/office/officeart/2005/8/quickstyle/simple3" qsCatId="simple" csTypeId="urn:microsoft.com/office/officeart/2005/8/colors/colorful3" csCatId="colorful" phldr="1"/>
      <dgm:spPr/>
      <dgm:t>
        <a:bodyPr/>
        <a:lstStyle/>
        <a:p>
          <a:endParaRPr lang="en-GB"/>
        </a:p>
      </dgm:t>
    </dgm:pt>
    <dgm:pt modelId="{9BD99312-6762-4283-91A9-2B918ABC4DD6}">
      <dgm:prSet phldrT="[Text]" custT="1"/>
      <dgm:spPr/>
      <dgm:t>
        <a:bodyPr/>
        <a:lstStyle/>
        <a:p>
          <a:r>
            <a:rPr lang="en-GB" sz="1600" b="1" dirty="0">
              <a:latin typeface="Times New Roman" panose="02020603050405020304" pitchFamily="18" charset="0"/>
              <a:cs typeface="Times New Roman" panose="02020603050405020304" pitchFamily="18" charset="0"/>
            </a:rPr>
            <a:t>1.Empathise</a:t>
          </a:r>
        </a:p>
      </dgm:t>
    </dgm:pt>
    <dgm:pt modelId="{F6BB4B5A-5F23-4B07-BBBA-F08B915B0AEB}" type="parTrans" cxnId="{F6A16390-FBF1-4042-8045-913C2FD54C0E}">
      <dgm:prSet/>
      <dgm:spPr/>
      <dgm:t>
        <a:bodyPr/>
        <a:lstStyle/>
        <a:p>
          <a:endParaRPr lang="en-GB"/>
        </a:p>
      </dgm:t>
    </dgm:pt>
    <dgm:pt modelId="{8A8BB2BE-710F-405B-8A37-173DDE2F1568}" type="sibTrans" cxnId="{F6A16390-FBF1-4042-8045-913C2FD54C0E}">
      <dgm:prSet/>
      <dgm:spPr/>
      <dgm:t>
        <a:bodyPr/>
        <a:lstStyle/>
        <a:p>
          <a:endParaRPr lang="en-GB"/>
        </a:p>
      </dgm:t>
    </dgm:pt>
    <dgm:pt modelId="{D5C2F5A5-85BF-4DBD-8241-09E093BD2A8B}">
      <dgm:prSet phldrT="[Text]" custT="1"/>
      <dgm:spPr/>
      <dgm:t>
        <a:bodyPr/>
        <a:lstStyle/>
        <a:p>
          <a:r>
            <a:rPr lang="en-GB" sz="1600" b="1" dirty="0">
              <a:latin typeface="Times New Roman" panose="02020603050405020304" pitchFamily="18" charset="0"/>
              <a:cs typeface="Times New Roman" panose="02020603050405020304" pitchFamily="18" charset="0"/>
            </a:rPr>
            <a:t>2. Engage</a:t>
          </a:r>
        </a:p>
      </dgm:t>
    </dgm:pt>
    <dgm:pt modelId="{50A38000-413D-48C8-860C-D7E0857EECEB}" type="parTrans" cxnId="{C38891F7-DD1C-43F1-A5B3-5AC105D0319D}">
      <dgm:prSet/>
      <dgm:spPr/>
      <dgm:t>
        <a:bodyPr/>
        <a:lstStyle/>
        <a:p>
          <a:endParaRPr lang="en-GB"/>
        </a:p>
      </dgm:t>
    </dgm:pt>
    <dgm:pt modelId="{413A6A0E-02A4-41A2-A2DE-6F1ED6FD6EFC}" type="sibTrans" cxnId="{C38891F7-DD1C-43F1-A5B3-5AC105D0319D}">
      <dgm:prSet/>
      <dgm:spPr/>
      <dgm:t>
        <a:bodyPr/>
        <a:lstStyle/>
        <a:p>
          <a:endParaRPr lang="en-GB"/>
        </a:p>
      </dgm:t>
    </dgm:pt>
    <dgm:pt modelId="{CC1F8A08-C544-46F1-A756-73F483279397}">
      <dgm:prSet phldrT="[Text]" custT="1"/>
      <dgm:spPr/>
      <dgm:t>
        <a:bodyPr/>
        <a:lstStyle/>
        <a:p>
          <a:r>
            <a:rPr lang="en-GB" sz="1600" b="1" dirty="0">
              <a:latin typeface="Times New Roman" panose="02020603050405020304" pitchFamily="18" charset="0"/>
              <a:cs typeface="Times New Roman" panose="02020603050405020304" pitchFamily="18" charset="0"/>
            </a:rPr>
            <a:t>Skills</a:t>
          </a:r>
          <a:r>
            <a:rPr lang="en-GB" sz="1600" dirty="0">
              <a:latin typeface="Times New Roman" panose="02020603050405020304" pitchFamily="18" charset="0"/>
              <a:cs typeface="Times New Roman" panose="02020603050405020304" pitchFamily="18" charset="0"/>
            </a:rPr>
            <a:t> </a:t>
          </a:r>
          <a:r>
            <a:rPr lang="en-GB" sz="1600" b="1" dirty="0">
              <a:latin typeface="Times New Roman" panose="02020603050405020304" pitchFamily="18" charset="0"/>
              <a:cs typeface="Times New Roman" panose="02020603050405020304" pitchFamily="18" charset="0"/>
            </a:rPr>
            <a:t>and</a:t>
          </a:r>
          <a:r>
            <a:rPr lang="en-GB" sz="1600" dirty="0">
              <a:latin typeface="Times New Roman" panose="02020603050405020304" pitchFamily="18" charset="0"/>
              <a:cs typeface="Times New Roman" panose="02020603050405020304" pitchFamily="18" charset="0"/>
            </a:rPr>
            <a:t> </a:t>
          </a:r>
          <a:r>
            <a:rPr lang="en-GB" sz="1600" b="1" dirty="0">
              <a:latin typeface="Times New Roman" panose="02020603050405020304" pitchFamily="18" charset="0"/>
              <a:cs typeface="Times New Roman" panose="02020603050405020304" pitchFamily="18" charset="0"/>
            </a:rPr>
            <a:t>Attitudes</a:t>
          </a:r>
        </a:p>
      </dgm:t>
    </dgm:pt>
    <dgm:pt modelId="{295A4BB5-459B-4E99-9747-7FAD55D5E7FA}" type="parTrans" cxnId="{480DB7AC-173F-4212-925E-912499D4320C}">
      <dgm:prSet/>
      <dgm:spPr/>
      <dgm:t>
        <a:bodyPr/>
        <a:lstStyle/>
        <a:p>
          <a:endParaRPr lang="en-GB"/>
        </a:p>
      </dgm:t>
    </dgm:pt>
    <dgm:pt modelId="{0E2E648B-E198-4DCC-9F2F-F35A820C7995}" type="sibTrans" cxnId="{480DB7AC-173F-4212-925E-912499D4320C}">
      <dgm:prSet/>
      <dgm:spPr/>
      <dgm:t>
        <a:bodyPr/>
        <a:lstStyle/>
        <a:p>
          <a:endParaRPr lang="en-GB"/>
        </a:p>
      </dgm:t>
    </dgm:pt>
    <dgm:pt modelId="{8E299E83-D076-46F1-9915-8F6B264E422E}">
      <dgm:prSet phldrT="[Text]" custT="1"/>
      <dgm:spPr/>
      <dgm:t>
        <a:bodyPr/>
        <a:lstStyle/>
        <a:p>
          <a:r>
            <a:rPr lang="en-GB" sz="1600" b="1" dirty="0">
              <a:latin typeface="Times New Roman" panose="02020603050405020304" pitchFamily="18" charset="0"/>
              <a:cs typeface="Times New Roman" panose="02020603050405020304" pitchFamily="18" charset="0"/>
            </a:rPr>
            <a:t>3. Encourage</a:t>
          </a:r>
        </a:p>
      </dgm:t>
    </dgm:pt>
    <dgm:pt modelId="{2164B236-15AE-4522-89E6-918A58AAB2AB}" type="parTrans" cxnId="{70F4255F-7F6D-4436-9C39-7AAE7CEAB586}">
      <dgm:prSet/>
      <dgm:spPr/>
      <dgm:t>
        <a:bodyPr/>
        <a:lstStyle/>
        <a:p>
          <a:endParaRPr lang="en-GB"/>
        </a:p>
      </dgm:t>
    </dgm:pt>
    <dgm:pt modelId="{42D6F40F-DF09-4BDD-9151-A0BBD2EB4743}" type="sibTrans" cxnId="{70F4255F-7F6D-4436-9C39-7AAE7CEAB586}">
      <dgm:prSet/>
      <dgm:spPr/>
      <dgm:t>
        <a:bodyPr/>
        <a:lstStyle/>
        <a:p>
          <a:endParaRPr lang="en-GB"/>
        </a:p>
      </dgm:t>
    </dgm:pt>
    <dgm:pt modelId="{5366A535-1CAE-4FC5-BE01-B86AA435E754}" type="pres">
      <dgm:prSet presAssocID="{45DB8C38-3893-44D3-BF1B-35ABD2C679AE}" presName="compositeShape" presStyleCnt="0">
        <dgm:presLayoutVars>
          <dgm:chMax val="9"/>
          <dgm:dir/>
          <dgm:resizeHandles val="exact"/>
        </dgm:presLayoutVars>
      </dgm:prSet>
      <dgm:spPr/>
      <dgm:t>
        <a:bodyPr/>
        <a:lstStyle/>
        <a:p>
          <a:endParaRPr lang="en-GB"/>
        </a:p>
      </dgm:t>
    </dgm:pt>
    <dgm:pt modelId="{9A796552-9F8F-4409-89DD-48BEA055E43A}" type="pres">
      <dgm:prSet presAssocID="{45DB8C38-3893-44D3-BF1B-35ABD2C679AE}" presName="triangle1" presStyleLbl="node1" presStyleIdx="0" presStyleCnt="4">
        <dgm:presLayoutVars>
          <dgm:bulletEnabled val="1"/>
        </dgm:presLayoutVars>
      </dgm:prSet>
      <dgm:spPr/>
      <dgm:t>
        <a:bodyPr/>
        <a:lstStyle/>
        <a:p>
          <a:endParaRPr lang="en-GB"/>
        </a:p>
      </dgm:t>
    </dgm:pt>
    <dgm:pt modelId="{2CE2DB82-A0C5-47FB-80E4-4037BD1A9F2E}" type="pres">
      <dgm:prSet presAssocID="{45DB8C38-3893-44D3-BF1B-35ABD2C679AE}" presName="triangle2" presStyleLbl="node1" presStyleIdx="1" presStyleCnt="4">
        <dgm:presLayoutVars>
          <dgm:bulletEnabled val="1"/>
        </dgm:presLayoutVars>
      </dgm:prSet>
      <dgm:spPr/>
      <dgm:t>
        <a:bodyPr/>
        <a:lstStyle/>
        <a:p>
          <a:endParaRPr lang="en-GB"/>
        </a:p>
      </dgm:t>
    </dgm:pt>
    <dgm:pt modelId="{B4228CAF-EF82-4B7D-82E7-4A3E97D410BF}" type="pres">
      <dgm:prSet presAssocID="{45DB8C38-3893-44D3-BF1B-35ABD2C679AE}" presName="triangle3" presStyleLbl="node1" presStyleIdx="2" presStyleCnt="4">
        <dgm:presLayoutVars>
          <dgm:bulletEnabled val="1"/>
        </dgm:presLayoutVars>
      </dgm:prSet>
      <dgm:spPr/>
      <dgm:t>
        <a:bodyPr/>
        <a:lstStyle/>
        <a:p>
          <a:endParaRPr lang="en-GB"/>
        </a:p>
      </dgm:t>
    </dgm:pt>
    <dgm:pt modelId="{C99458AE-8DAA-4248-845F-F88E496A387D}" type="pres">
      <dgm:prSet presAssocID="{45DB8C38-3893-44D3-BF1B-35ABD2C679AE}" presName="triangle4" presStyleLbl="node1" presStyleIdx="3" presStyleCnt="4">
        <dgm:presLayoutVars>
          <dgm:bulletEnabled val="1"/>
        </dgm:presLayoutVars>
      </dgm:prSet>
      <dgm:spPr/>
      <dgm:t>
        <a:bodyPr/>
        <a:lstStyle/>
        <a:p>
          <a:endParaRPr lang="en-GB"/>
        </a:p>
      </dgm:t>
    </dgm:pt>
  </dgm:ptLst>
  <dgm:cxnLst>
    <dgm:cxn modelId="{9D9080A4-5FE0-4E19-A0D9-D896EA8E9092}" type="presOf" srcId="{9BD99312-6762-4283-91A9-2B918ABC4DD6}" destId="{9A796552-9F8F-4409-89DD-48BEA055E43A}" srcOrd="0" destOrd="0" presId="urn:microsoft.com/office/officeart/2005/8/layout/pyramid4"/>
    <dgm:cxn modelId="{09784CF6-8F3D-4077-A709-1CFED6035813}" type="presOf" srcId="{CC1F8A08-C544-46F1-A756-73F483279397}" destId="{B4228CAF-EF82-4B7D-82E7-4A3E97D410BF}" srcOrd="0" destOrd="0" presId="urn:microsoft.com/office/officeart/2005/8/layout/pyramid4"/>
    <dgm:cxn modelId="{EF1321DA-727D-405D-A0F0-63F992E9ABC2}" type="presOf" srcId="{8E299E83-D076-46F1-9915-8F6B264E422E}" destId="{C99458AE-8DAA-4248-845F-F88E496A387D}" srcOrd="0" destOrd="0" presId="urn:microsoft.com/office/officeart/2005/8/layout/pyramid4"/>
    <dgm:cxn modelId="{514903CA-482C-42AC-828D-D5E38B33912E}" type="presOf" srcId="{45DB8C38-3893-44D3-BF1B-35ABD2C679AE}" destId="{5366A535-1CAE-4FC5-BE01-B86AA435E754}" srcOrd="0" destOrd="0" presId="urn:microsoft.com/office/officeart/2005/8/layout/pyramid4"/>
    <dgm:cxn modelId="{C38891F7-DD1C-43F1-A5B3-5AC105D0319D}" srcId="{45DB8C38-3893-44D3-BF1B-35ABD2C679AE}" destId="{D5C2F5A5-85BF-4DBD-8241-09E093BD2A8B}" srcOrd="1" destOrd="0" parTransId="{50A38000-413D-48C8-860C-D7E0857EECEB}" sibTransId="{413A6A0E-02A4-41A2-A2DE-6F1ED6FD6EFC}"/>
    <dgm:cxn modelId="{80B972B2-726F-48DA-97E7-1F448E79EDA3}" type="presOf" srcId="{D5C2F5A5-85BF-4DBD-8241-09E093BD2A8B}" destId="{2CE2DB82-A0C5-47FB-80E4-4037BD1A9F2E}" srcOrd="0" destOrd="0" presId="urn:microsoft.com/office/officeart/2005/8/layout/pyramid4"/>
    <dgm:cxn modelId="{480DB7AC-173F-4212-925E-912499D4320C}" srcId="{45DB8C38-3893-44D3-BF1B-35ABD2C679AE}" destId="{CC1F8A08-C544-46F1-A756-73F483279397}" srcOrd="2" destOrd="0" parTransId="{295A4BB5-459B-4E99-9747-7FAD55D5E7FA}" sibTransId="{0E2E648B-E198-4DCC-9F2F-F35A820C7995}"/>
    <dgm:cxn modelId="{F6A16390-FBF1-4042-8045-913C2FD54C0E}" srcId="{45DB8C38-3893-44D3-BF1B-35ABD2C679AE}" destId="{9BD99312-6762-4283-91A9-2B918ABC4DD6}" srcOrd="0" destOrd="0" parTransId="{F6BB4B5A-5F23-4B07-BBBA-F08B915B0AEB}" sibTransId="{8A8BB2BE-710F-405B-8A37-173DDE2F1568}"/>
    <dgm:cxn modelId="{70F4255F-7F6D-4436-9C39-7AAE7CEAB586}" srcId="{45DB8C38-3893-44D3-BF1B-35ABD2C679AE}" destId="{8E299E83-D076-46F1-9915-8F6B264E422E}" srcOrd="3" destOrd="0" parTransId="{2164B236-15AE-4522-89E6-918A58AAB2AB}" sibTransId="{42D6F40F-DF09-4BDD-9151-A0BBD2EB4743}"/>
    <dgm:cxn modelId="{496F4001-8327-4A6F-8865-2511E6593D88}" type="presParOf" srcId="{5366A535-1CAE-4FC5-BE01-B86AA435E754}" destId="{9A796552-9F8F-4409-89DD-48BEA055E43A}" srcOrd="0" destOrd="0" presId="urn:microsoft.com/office/officeart/2005/8/layout/pyramid4"/>
    <dgm:cxn modelId="{AB37691F-5086-47B3-8140-F9B12F9292CD}" type="presParOf" srcId="{5366A535-1CAE-4FC5-BE01-B86AA435E754}" destId="{2CE2DB82-A0C5-47FB-80E4-4037BD1A9F2E}" srcOrd="1" destOrd="0" presId="urn:microsoft.com/office/officeart/2005/8/layout/pyramid4"/>
    <dgm:cxn modelId="{FDB90D33-2D5F-40E7-B1E9-50CBA038FC70}" type="presParOf" srcId="{5366A535-1CAE-4FC5-BE01-B86AA435E754}" destId="{B4228CAF-EF82-4B7D-82E7-4A3E97D410BF}" srcOrd="2" destOrd="0" presId="urn:microsoft.com/office/officeart/2005/8/layout/pyramid4"/>
    <dgm:cxn modelId="{2762FD3A-23F0-497F-93A0-5307593674F6}" type="presParOf" srcId="{5366A535-1CAE-4FC5-BE01-B86AA435E754}" destId="{C99458AE-8DAA-4248-845F-F88E496A387D}" srcOrd="3" destOrd="0" presId="urn:microsoft.com/office/officeart/2005/8/layout/pyramid4"/>
  </dgm:cxnLst>
  <dgm:bg>
    <a:effectLst>
      <a:glow rad="63500">
        <a:schemeClr val="accent1">
          <a:satMod val="175000"/>
          <a:alpha val="40000"/>
        </a:schemeClr>
      </a:glow>
    </a:effect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DE338-A0C6-4DD8-9B3C-2132948CE0FD}">
      <dsp:nvSpPr>
        <dsp:cNvPr id="0" name=""/>
        <dsp:cNvSpPr/>
      </dsp:nvSpPr>
      <dsp:spPr>
        <a:xfrm>
          <a:off x="2322497" y="2182377"/>
          <a:ext cx="1944218" cy="1799207"/>
        </a:xfrm>
        <a:prstGeom prst="ellipse">
          <a:avLst/>
        </a:prstGeom>
        <a:solidFill>
          <a:schemeClr val="lt1"/>
        </a:solidFill>
        <a:ln w="25400" cap="flat" cmpd="sng" algn="ctr">
          <a:solidFill>
            <a:schemeClr val="dk1"/>
          </a:solidFill>
          <a:prstDash val="solid"/>
        </a:ln>
        <a:effectLst/>
        <a:scene3d>
          <a:camera prst="orthographicFront"/>
          <a:lightRig rig="flat" dir="t"/>
        </a:scene3d>
        <a:sp3d/>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TODDLERS’ WELLBEING FRAMEWORK </a:t>
          </a:r>
        </a:p>
      </dsp:txBody>
      <dsp:txXfrm>
        <a:off x="2607221" y="2445865"/>
        <a:ext cx="1374770" cy="1272231"/>
      </dsp:txXfrm>
    </dsp:sp>
    <dsp:sp modelId="{D6450E07-9FD9-4F18-B35E-EE47F95A6EC9}">
      <dsp:nvSpPr>
        <dsp:cNvPr id="0" name=""/>
        <dsp:cNvSpPr/>
      </dsp:nvSpPr>
      <dsp:spPr>
        <a:xfrm rot="16200000">
          <a:off x="2979542" y="1846296"/>
          <a:ext cx="630129" cy="42032"/>
        </a:xfrm>
        <a:custGeom>
          <a:avLst/>
          <a:gdLst/>
          <a:ahLst/>
          <a:cxnLst/>
          <a:rect l="0" t="0" r="0" b="0"/>
          <a:pathLst>
            <a:path>
              <a:moveTo>
                <a:pt x="0" y="21016"/>
              </a:moveTo>
              <a:lnTo>
                <a:pt x="630129" y="2101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278853" y="1851559"/>
        <a:ext cx="31506" cy="31506"/>
      </dsp:txXfrm>
    </dsp:sp>
    <dsp:sp modelId="{477A1F36-6F03-4BF5-A456-11F0351E95FF}">
      <dsp:nvSpPr>
        <dsp:cNvPr id="0" name=""/>
        <dsp:cNvSpPr/>
      </dsp:nvSpPr>
      <dsp:spPr>
        <a:xfrm>
          <a:off x="2394505" y="22101"/>
          <a:ext cx="1800201" cy="1530146"/>
        </a:xfrm>
        <a:prstGeom prst="ellipse">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Dimension 1:</a:t>
          </a:r>
        </a:p>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Toddlers’ Family, Home and Environmental Factors</a:t>
          </a:r>
        </a:p>
      </dsp:txBody>
      <dsp:txXfrm>
        <a:off x="2658138" y="246186"/>
        <a:ext cx="1272935" cy="1081976"/>
      </dsp:txXfrm>
    </dsp:sp>
    <dsp:sp modelId="{7DEF063D-4EA1-4413-A827-D7D752342590}">
      <dsp:nvSpPr>
        <dsp:cNvPr id="0" name=""/>
        <dsp:cNvSpPr/>
      </dsp:nvSpPr>
      <dsp:spPr>
        <a:xfrm rot="19314458">
          <a:off x="3979945" y="2316071"/>
          <a:ext cx="529839" cy="42032"/>
        </a:xfrm>
        <a:custGeom>
          <a:avLst/>
          <a:gdLst/>
          <a:ahLst/>
          <a:cxnLst/>
          <a:rect l="0" t="0" r="0" b="0"/>
          <a:pathLst>
            <a:path>
              <a:moveTo>
                <a:pt x="0" y="21016"/>
              </a:moveTo>
              <a:lnTo>
                <a:pt x="529839" y="2101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231619" y="2323841"/>
        <a:ext cx="26491" cy="26491"/>
      </dsp:txXfrm>
    </dsp:sp>
    <dsp:sp modelId="{98814AE7-4EE1-4B71-A410-B71B0280972E}">
      <dsp:nvSpPr>
        <dsp:cNvPr id="0" name=""/>
        <dsp:cNvSpPr/>
      </dsp:nvSpPr>
      <dsp:spPr>
        <a:xfrm>
          <a:off x="4226723" y="896144"/>
          <a:ext cx="1760693" cy="1530146"/>
        </a:xfrm>
        <a:prstGeom prst="ellipse">
          <a:avLst/>
        </a:prstGeom>
        <a:gradFill rotWithShape="0">
          <a:gsLst>
            <a:gs pos="0">
              <a:schemeClr val="accent3">
                <a:hueOff val="1875044"/>
                <a:satOff val="-2813"/>
                <a:lumOff val="-458"/>
                <a:alphaOff val="0"/>
                <a:tint val="50000"/>
                <a:satMod val="300000"/>
              </a:schemeClr>
            </a:gs>
            <a:gs pos="35000">
              <a:schemeClr val="accent3">
                <a:hueOff val="1875044"/>
                <a:satOff val="-2813"/>
                <a:lumOff val="-458"/>
                <a:alphaOff val="0"/>
                <a:tint val="37000"/>
                <a:satMod val="300000"/>
              </a:schemeClr>
            </a:gs>
            <a:gs pos="100000">
              <a:schemeClr val="accent3">
                <a:hueOff val="1875044"/>
                <a:satOff val="-2813"/>
                <a:lumOff val="-45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Dimension 2: </a:t>
          </a:r>
        </a:p>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Health of Toddlers’ </a:t>
          </a:r>
        </a:p>
      </dsp:txBody>
      <dsp:txXfrm>
        <a:off x="4484571" y="1120229"/>
        <a:ext cx="1244997" cy="1081976"/>
      </dsp:txXfrm>
    </dsp:sp>
    <dsp:sp modelId="{30300FC9-68A3-44CD-A7E2-FC88DAE6042B}">
      <dsp:nvSpPr>
        <dsp:cNvPr id="0" name=""/>
        <dsp:cNvSpPr/>
      </dsp:nvSpPr>
      <dsp:spPr>
        <a:xfrm rot="771429">
          <a:off x="4232834" y="3326078"/>
          <a:ext cx="446627" cy="42032"/>
        </a:xfrm>
        <a:custGeom>
          <a:avLst/>
          <a:gdLst/>
          <a:ahLst/>
          <a:cxnLst/>
          <a:rect l="0" t="0" r="0" b="0"/>
          <a:pathLst>
            <a:path>
              <a:moveTo>
                <a:pt x="0" y="21016"/>
              </a:moveTo>
              <a:lnTo>
                <a:pt x="446627" y="2101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444982" y="3335929"/>
        <a:ext cx="22331" cy="22331"/>
      </dsp:txXfrm>
    </dsp:sp>
    <dsp:sp modelId="{8B20440B-C40D-4F6B-8A33-68DBCA49631A}">
      <dsp:nvSpPr>
        <dsp:cNvPr id="0" name=""/>
        <dsp:cNvSpPr/>
      </dsp:nvSpPr>
      <dsp:spPr>
        <a:xfrm>
          <a:off x="4644292" y="2827549"/>
          <a:ext cx="1775168" cy="1530146"/>
        </a:xfrm>
        <a:prstGeom prst="ellipse">
          <a:avLst/>
        </a:prstGeom>
        <a:gradFill rotWithShape="0">
          <a:gsLst>
            <a:gs pos="0">
              <a:schemeClr val="accent3">
                <a:hueOff val="3750088"/>
                <a:satOff val="-5627"/>
                <a:lumOff val="-915"/>
                <a:alphaOff val="0"/>
                <a:tint val="50000"/>
                <a:satMod val="300000"/>
              </a:schemeClr>
            </a:gs>
            <a:gs pos="35000">
              <a:schemeClr val="accent3">
                <a:hueOff val="3750088"/>
                <a:satOff val="-5627"/>
                <a:lumOff val="-915"/>
                <a:alphaOff val="0"/>
                <a:tint val="37000"/>
                <a:satMod val="300000"/>
              </a:schemeClr>
            </a:gs>
            <a:gs pos="100000">
              <a:schemeClr val="accent3">
                <a:hueOff val="3750088"/>
                <a:satOff val="-5627"/>
                <a:lumOff val="-9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Dimension 3:</a:t>
          </a:r>
        </a:p>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Setting Environment for Toddlers’ </a:t>
          </a:r>
        </a:p>
      </dsp:txBody>
      <dsp:txXfrm>
        <a:off x="4904259" y="3051634"/>
        <a:ext cx="1255234" cy="1081976"/>
      </dsp:txXfrm>
    </dsp:sp>
    <dsp:sp modelId="{D4A8227B-2C1B-4892-B370-2FCF7BB78CBE}">
      <dsp:nvSpPr>
        <dsp:cNvPr id="0" name=""/>
        <dsp:cNvSpPr/>
      </dsp:nvSpPr>
      <dsp:spPr>
        <a:xfrm rot="3857143">
          <a:off x="3519048" y="4155233"/>
          <a:ext cx="605060" cy="42032"/>
        </a:xfrm>
        <a:custGeom>
          <a:avLst/>
          <a:gdLst/>
          <a:ahLst/>
          <a:cxnLst/>
          <a:rect l="0" t="0" r="0" b="0"/>
          <a:pathLst>
            <a:path>
              <a:moveTo>
                <a:pt x="0" y="21016"/>
              </a:moveTo>
              <a:lnTo>
                <a:pt x="605060" y="2101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806452" y="4161122"/>
        <a:ext cx="30253" cy="30253"/>
      </dsp:txXfrm>
    </dsp:sp>
    <dsp:sp modelId="{BC3367B7-95B1-4E94-A5A6-9F69BFE5EA6A}">
      <dsp:nvSpPr>
        <dsp:cNvPr id="0" name=""/>
        <dsp:cNvSpPr/>
      </dsp:nvSpPr>
      <dsp:spPr>
        <a:xfrm>
          <a:off x="3449761" y="4384456"/>
          <a:ext cx="1681049" cy="1530146"/>
        </a:xfrm>
        <a:prstGeom prst="ellipse">
          <a:avLst/>
        </a:prstGeom>
        <a:gradFill rotWithShape="0">
          <a:gsLst>
            <a:gs pos="0">
              <a:schemeClr val="accent3">
                <a:hueOff val="5625132"/>
                <a:satOff val="-8440"/>
                <a:lumOff val="-1373"/>
                <a:alphaOff val="0"/>
                <a:tint val="50000"/>
                <a:satMod val="300000"/>
              </a:schemeClr>
            </a:gs>
            <a:gs pos="35000">
              <a:schemeClr val="accent3">
                <a:hueOff val="5625132"/>
                <a:satOff val="-8440"/>
                <a:lumOff val="-1373"/>
                <a:alphaOff val="0"/>
                <a:tint val="37000"/>
                <a:satMod val="300000"/>
              </a:schemeClr>
            </a:gs>
            <a:gs pos="100000">
              <a:schemeClr val="accent3">
                <a:hueOff val="5625132"/>
                <a:satOff val="-8440"/>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Dimension 4:</a:t>
          </a:r>
        </a:p>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 Toddlers’ Development and Learning </a:t>
          </a:r>
        </a:p>
      </dsp:txBody>
      <dsp:txXfrm>
        <a:off x="3695945" y="4608541"/>
        <a:ext cx="1188681" cy="1081976"/>
      </dsp:txXfrm>
    </dsp:sp>
    <dsp:sp modelId="{8A5A1419-8916-4262-9D4E-540E9758ED59}">
      <dsp:nvSpPr>
        <dsp:cNvPr id="0" name=""/>
        <dsp:cNvSpPr/>
      </dsp:nvSpPr>
      <dsp:spPr>
        <a:xfrm rot="7102628">
          <a:off x="2362832" y="4162099"/>
          <a:ext cx="673920" cy="42032"/>
        </a:xfrm>
        <a:custGeom>
          <a:avLst/>
          <a:gdLst/>
          <a:ahLst/>
          <a:cxnLst/>
          <a:rect l="0" t="0" r="0" b="0"/>
          <a:pathLst>
            <a:path>
              <a:moveTo>
                <a:pt x="0" y="21016"/>
              </a:moveTo>
              <a:lnTo>
                <a:pt x="673920" y="2101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682945" y="4166267"/>
        <a:ext cx="33696" cy="33696"/>
      </dsp:txXfrm>
    </dsp:sp>
    <dsp:sp modelId="{96A83ABC-98B5-4037-83B1-0AF82275E4C3}">
      <dsp:nvSpPr>
        <dsp:cNvPr id="0" name=""/>
        <dsp:cNvSpPr/>
      </dsp:nvSpPr>
      <dsp:spPr>
        <a:xfrm>
          <a:off x="1289048" y="4406557"/>
          <a:ext cx="1753532" cy="1530146"/>
        </a:xfrm>
        <a:prstGeom prst="ellipse">
          <a:avLst/>
        </a:prstGeom>
        <a:gradFill rotWithShape="0">
          <a:gsLst>
            <a:gs pos="0">
              <a:schemeClr val="accent3">
                <a:hueOff val="7500176"/>
                <a:satOff val="-11253"/>
                <a:lumOff val="-1830"/>
                <a:alphaOff val="0"/>
                <a:tint val="50000"/>
                <a:satMod val="300000"/>
              </a:schemeClr>
            </a:gs>
            <a:gs pos="35000">
              <a:schemeClr val="accent3">
                <a:hueOff val="7500176"/>
                <a:satOff val="-11253"/>
                <a:lumOff val="-1830"/>
                <a:alphaOff val="0"/>
                <a:tint val="37000"/>
                <a:satMod val="300000"/>
              </a:schemeClr>
            </a:gs>
            <a:gs pos="100000">
              <a:schemeClr val="accent3">
                <a:hueOff val="7500176"/>
                <a:satOff val="-11253"/>
                <a:lumOff val="-18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Dimension  5:</a:t>
          </a:r>
        </a:p>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Toddlers' Voice and Expressions</a:t>
          </a:r>
        </a:p>
      </dsp:txBody>
      <dsp:txXfrm>
        <a:off x="1545847" y="4630642"/>
        <a:ext cx="1239934" cy="1081976"/>
      </dsp:txXfrm>
    </dsp:sp>
    <dsp:sp modelId="{CF8E0E8C-6554-4F72-99CC-E49BA3CDAAF3}">
      <dsp:nvSpPr>
        <dsp:cNvPr id="0" name=""/>
        <dsp:cNvSpPr/>
      </dsp:nvSpPr>
      <dsp:spPr>
        <a:xfrm rot="10028571">
          <a:off x="1942998" y="3322332"/>
          <a:ext cx="412958" cy="42032"/>
        </a:xfrm>
        <a:custGeom>
          <a:avLst/>
          <a:gdLst/>
          <a:ahLst/>
          <a:cxnLst/>
          <a:rect l="0" t="0" r="0" b="0"/>
          <a:pathLst>
            <a:path>
              <a:moveTo>
                <a:pt x="0" y="21016"/>
              </a:moveTo>
              <a:lnTo>
                <a:pt x="412958" y="2101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139154" y="3333024"/>
        <a:ext cx="20647" cy="20647"/>
      </dsp:txXfrm>
    </dsp:sp>
    <dsp:sp modelId="{36B4A8FC-A590-4EB1-A355-B1C8AA8BD5F5}">
      <dsp:nvSpPr>
        <dsp:cNvPr id="0" name=""/>
        <dsp:cNvSpPr/>
      </dsp:nvSpPr>
      <dsp:spPr>
        <a:xfrm>
          <a:off x="133265" y="2827549"/>
          <a:ext cx="1848141" cy="1530146"/>
        </a:xfrm>
        <a:prstGeom prst="ellipse">
          <a:avLst/>
        </a:prstGeom>
        <a:gradFill rotWithShape="0">
          <a:gsLst>
            <a:gs pos="0">
              <a:schemeClr val="accent3">
                <a:hueOff val="9375220"/>
                <a:satOff val="-14067"/>
                <a:lumOff val="-2288"/>
                <a:alphaOff val="0"/>
                <a:tint val="50000"/>
                <a:satMod val="300000"/>
              </a:schemeClr>
            </a:gs>
            <a:gs pos="35000">
              <a:schemeClr val="accent3">
                <a:hueOff val="9375220"/>
                <a:satOff val="-14067"/>
                <a:lumOff val="-2288"/>
                <a:alphaOff val="0"/>
                <a:tint val="37000"/>
                <a:satMod val="300000"/>
              </a:schemeClr>
            </a:gs>
            <a:gs pos="100000">
              <a:schemeClr val="accent3">
                <a:hueOff val="9375220"/>
                <a:satOff val="-14067"/>
                <a:lumOff val="-228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Dimension 6: Toddlers’ Additional Language(s) </a:t>
          </a:r>
        </a:p>
      </dsp:txBody>
      <dsp:txXfrm>
        <a:off x="403919" y="3051634"/>
        <a:ext cx="1306833" cy="1081976"/>
      </dsp:txXfrm>
    </dsp:sp>
    <dsp:sp modelId="{E977C1B0-2A36-4AAE-A21D-085520FBFC4E}">
      <dsp:nvSpPr>
        <dsp:cNvPr id="0" name=""/>
        <dsp:cNvSpPr/>
      </dsp:nvSpPr>
      <dsp:spPr>
        <a:xfrm rot="13114286">
          <a:off x="2097141" y="2312370"/>
          <a:ext cx="517516" cy="42032"/>
        </a:xfrm>
        <a:custGeom>
          <a:avLst/>
          <a:gdLst/>
          <a:ahLst/>
          <a:cxnLst/>
          <a:rect l="0" t="0" r="0" b="0"/>
          <a:pathLst>
            <a:path>
              <a:moveTo>
                <a:pt x="0" y="21016"/>
              </a:moveTo>
              <a:lnTo>
                <a:pt x="517516" y="2101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342961" y="2320448"/>
        <a:ext cx="25875" cy="25875"/>
      </dsp:txXfrm>
    </dsp:sp>
    <dsp:sp modelId="{00ECE67D-3BA6-4A79-A24A-77433AD1F057}">
      <dsp:nvSpPr>
        <dsp:cNvPr id="0" name=""/>
        <dsp:cNvSpPr/>
      </dsp:nvSpPr>
      <dsp:spPr>
        <a:xfrm>
          <a:off x="608762" y="886119"/>
          <a:ext cx="1783385" cy="1530146"/>
        </a:xfrm>
        <a:prstGeom prst="ellipse">
          <a:avLst/>
        </a:prstGeom>
        <a:gradFill rotWithShape="0">
          <a:gsLst>
            <a:gs pos="0">
              <a:schemeClr val="accent3">
                <a:hueOff val="11250264"/>
                <a:satOff val="-16880"/>
                <a:lumOff val="-2745"/>
                <a:alphaOff val="0"/>
                <a:tint val="50000"/>
                <a:satMod val="300000"/>
              </a:schemeClr>
            </a:gs>
            <a:gs pos="35000">
              <a:schemeClr val="accent3">
                <a:hueOff val="11250264"/>
                <a:satOff val="-16880"/>
                <a:lumOff val="-2745"/>
                <a:alphaOff val="0"/>
                <a:tint val="37000"/>
                <a:satMod val="300000"/>
              </a:schemeClr>
            </a:gs>
            <a:gs pos="100000">
              <a:schemeClr val="accent3">
                <a:hueOff val="11250264"/>
                <a:satOff val="-16880"/>
                <a:lumOff val="-27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Dimension 7:</a:t>
          </a:r>
        </a:p>
        <a:p>
          <a:pPr lvl="0" algn="ctr" defTabSz="711200">
            <a:lnSpc>
              <a:spcPct val="90000"/>
            </a:lnSpc>
            <a:spcBef>
              <a:spcPct val="0"/>
            </a:spcBef>
            <a:spcAft>
              <a:spcPct val="35000"/>
            </a:spcAft>
          </a:pPr>
          <a:r>
            <a:rPr lang="en-GB" sz="1600" b="0" kern="1200" dirty="0">
              <a:latin typeface="Times New Roman" panose="02020603050405020304" pitchFamily="18" charset="0"/>
              <a:cs typeface="Times New Roman" panose="02020603050405020304" pitchFamily="18" charset="0"/>
            </a:rPr>
            <a:t>Toddlers' Meal Times </a:t>
          </a:r>
        </a:p>
      </dsp:txBody>
      <dsp:txXfrm>
        <a:off x="869933" y="1110204"/>
        <a:ext cx="1261043" cy="10819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96552-9F8F-4409-89DD-48BEA055E43A}">
      <dsp:nvSpPr>
        <dsp:cNvPr id="0" name=""/>
        <dsp:cNvSpPr/>
      </dsp:nvSpPr>
      <dsp:spPr>
        <a:xfrm>
          <a:off x="2916324" y="0"/>
          <a:ext cx="2520279" cy="2520279"/>
        </a:xfrm>
        <a:prstGeom prst="triangle">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a:latin typeface="Times New Roman" panose="02020603050405020304" pitchFamily="18" charset="0"/>
              <a:cs typeface="Times New Roman" panose="02020603050405020304" pitchFamily="18" charset="0"/>
            </a:rPr>
            <a:t>1.Empathise</a:t>
          </a:r>
        </a:p>
      </dsp:txBody>
      <dsp:txXfrm>
        <a:off x="3546394" y="1260140"/>
        <a:ext cx="1260139" cy="1260139"/>
      </dsp:txXfrm>
    </dsp:sp>
    <dsp:sp modelId="{2CE2DB82-A0C5-47FB-80E4-4037BD1A9F2E}">
      <dsp:nvSpPr>
        <dsp:cNvPr id="0" name=""/>
        <dsp:cNvSpPr/>
      </dsp:nvSpPr>
      <dsp:spPr>
        <a:xfrm>
          <a:off x="1656184" y="2520279"/>
          <a:ext cx="2520279" cy="2520279"/>
        </a:xfrm>
        <a:prstGeom prst="triangle">
          <a:avLst/>
        </a:prstGeom>
        <a:gradFill rotWithShape="0">
          <a:gsLst>
            <a:gs pos="0">
              <a:schemeClr val="accent3">
                <a:hueOff val="3750088"/>
                <a:satOff val="-5627"/>
                <a:lumOff val="-915"/>
                <a:alphaOff val="0"/>
                <a:tint val="50000"/>
                <a:satMod val="300000"/>
              </a:schemeClr>
            </a:gs>
            <a:gs pos="35000">
              <a:schemeClr val="accent3">
                <a:hueOff val="3750088"/>
                <a:satOff val="-5627"/>
                <a:lumOff val="-915"/>
                <a:alphaOff val="0"/>
                <a:tint val="37000"/>
                <a:satMod val="300000"/>
              </a:schemeClr>
            </a:gs>
            <a:gs pos="100000">
              <a:schemeClr val="accent3">
                <a:hueOff val="3750088"/>
                <a:satOff val="-5627"/>
                <a:lumOff val="-9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a:latin typeface="Times New Roman" panose="02020603050405020304" pitchFamily="18" charset="0"/>
              <a:cs typeface="Times New Roman" panose="02020603050405020304" pitchFamily="18" charset="0"/>
            </a:rPr>
            <a:t>2. Engage</a:t>
          </a:r>
        </a:p>
      </dsp:txBody>
      <dsp:txXfrm>
        <a:off x="2286254" y="3780419"/>
        <a:ext cx="1260139" cy="1260139"/>
      </dsp:txXfrm>
    </dsp:sp>
    <dsp:sp modelId="{B4228CAF-EF82-4B7D-82E7-4A3E97D410BF}">
      <dsp:nvSpPr>
        <dsp:cNvPr id="0" name=""/>
        <dsp:cNvSpPr/>
      </dsp:nvSpPr>
      <dsp:spPr>
        <a:xfrm rot="10800000">
          <a:off x="2916324" y="2520279"/>
          <a:ext cx="2520279" cy="2520279"/>
        </a:xfrm>
        <a:prstGeom prst="triangle">
          <a:avLst/>
        </a:prstGeom>
        <a:gradFill rotWithShape="0">
          <a:gsLst>
            <a:gs pos="0">
              <a:schemeClr val="accent3">
                <a:hueOff val="7500176"/>
                <a:satOff val="-11253"/>
                <a:lumOff val="-1830"/>
                <a:alphaOff val="0"/>
                <a:tint val="50000"/>
                <a:satMod val="300000"/>
              </a:schemeClr>
            </a:gs>
            <a:gs pos="35000">
              <a:schemeClr val="accent3">
                <a:hueOff val="7500176"/>
                <a:satOff val="-11253"/>
                <a:lumOff val="-1830"/>
                <a:alphaOff val="0"/>
                <a:tint val="37000"/>
                <a:satMod val="300000"/>
              </a:schemeClr>
            </a:gs>
            <a:gs pos="100000">
              <a:schemeClr val="accent3">
                <a:hueOff val="7500176"/>
                <a:satOff val="-11253"/>
                <a:lumOff val="-18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a:latin typeface="Times New Roman" panose="02020603050405020304" pitchFamily="18" charset="0"/>
              <a:cs typeface="Times New Roman" panose="02020603050405020304" pitchFamily="18" charset="0"/>
            </a:rPr>
            <a:t>Skills</a:t>
          </a:r>
          <a:r>
            <a:rPr lang="en-GB" sz="1600" kern="1200" dirty="0">
              <a:latin typeface="Times New Roman" panose="02020603050405020304" pitchFamily="18" charset="0"/>
              <a:cs typeface="Times New Roman" panose="02020603050405020304" pitchFamily="18" charset="0"/>
            </a:rPr>
            <a:t> </a:t>
          </a:r>
          <a:r>
            <a:rPr lang="en-GB" sz="1600" b="1" kern="1200" dirty="0">
              <a:latin typeface="Times New Roman" panose="02020603050405020304" pitchFamily="18" charset="0"/>
              <a:cs typeface="Times New Roman" panose="02020603050405020304" pitchFamily="18" charset="0"/>
            </a:rPr>
            <a:t>and</a:t>
          </a:r>
          <a:r>
            <a:rPr lang="en-GB" sz="1600" kern="1200" dirty="0">
              <a:latin typeface="Times New Roman" panose="02020603050405020304" pitchFamily="18" charset="0"/>
              <a:cs typeface="Times New Roman" panose="02020603050405020304" pitchFamily="18" charset="0"/>
            </a:rPr>
            <a:t> </a:t>
          </a:r>
          <a:r>
            <a:rPr lang="en-GB" sz="1600" b="1" kern="1200" dirty="0">
              <a:latin typeface="Times New Roman" panose="02020603050405020304" pitchFamily="18" charset="0"/>
              <a:cs typeface="Times New Roman" panose="02020603050405020304" pitchFamily="18" charset="0"/>
            </a:rPr>
            <a:t>Attitudes</a:t>
          </a:r>
        </a:p>
      </dsp:txBody>
      <dsp:txXfrm rot="10800000">
        <a:off x="3546394" y="2520279"/>
        <a:ext cx="1260139" cy="1260139"/>
      </dsp:txXfrm>
    </dsp:sp>
    <dsp:sp modelId="{C99458AE-8DAA-4248-845F-F88E496A387D}">
      <dsp:nvSpPr>
        <dsp:cNvPr id="0" name=""/>
        <dsp:cNvSpPr/>
      </dsp:nvSpPr>
      <dsp:spPr>
        <a:xfrm>
          <a:off x="4176464" y="2520279"/>
          <a:ext cx="2520279" cy="2520279"/>
        </a:xfrm>
        <a:prstGeom prst="triangle">
          <a:avLst/>
        </a:prstGeom>
        <a:gradFill rotWithShape="0">
          <a:gsLst>
            <a:gs pos="0">
              <a:schemeClr val="accent3">
                <a:hueOff val="11250264"/>
                <a:satOff val="-16880"/>
                <a:lumOff val="-2745"/>
                <a:alphaOff val="0"/>
                <a:tint val="50000"/>
                <a:satMod val="300000"/>
              </a:schemeClr>
            </a:gs>
            <a:gs pos="35000">
              <a:schemeClr val="accent3">
                <a:hueOff val="11250264"/>
                <a:satOff val="-16880"/>
                <a:lumOff val="-2745"/>
                <a:alphaOff val="0"/>
                <a:tint val="37000"/>
                <a:satMod val="300000"/>
              </a:schemeClr>
            </a:gs>
            <a:gs pos="100000">
              <a:schemeClr val="accent3">
                <a:hueOff val="11250264"/>
                <a:satOff val="-16880"/>
                <a:lumOff val="-27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a:latin typeface="Times New Roman" panose="02020603050405020304" pitchFamily="18" charset="0"/>
              <a:cs typeface="Times New Roman" panose="02020603050405020304" pitchFamily="18" charset="0"/>
            </a:rPr>
            <a:t>3. Encourage</a:t>
          </a:r>
        </a:p>
      </dsp:txBody>
      <dsp:txXfrm>
        <a:off x="4806534" y="3780419"/>
        <a:ext cx="1260139" cy="1260139"/>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99DE74-BF9B-4DA9-BD21-42DDA09AC3F4}" type="datetimeFigureOut">
              <a:rPr lang="en-GB" smtClean="0"/>
              <a:t>19/06/2017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12E055-1A93-4CC8-970C-9C54C09D4CDA}" type="slidenum">
              <a:rPr lang="en-GB" smtClean="0"/>
              <a:t>‹#›</a:t>
            </a:fld>
            <a:endParaRPr lang="en-GB"/>
          </a:p>
        </p:txBody>
      </p:sp>
    </p:spTree>
    <p:extLst>
      <p:ext uri="{BB962C8B-B14F-4D97-AF65-F5344CB8AC3E}">
        <p14:creationId xmlns:p14="http://schemas.microsoft.com/office/powerpoint/2010/main" val="1806154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Empathise by having an understanding of the situation</a:t>
            </a:r>
          </a:p>
          <a:p>
            <a:r>
              <a:rPr lang="en-GB" dirty="0" smtClean="0"/>
              <a:t>Engage with improving the situation </a:t>
            </a:r>
          </a:p>
          <a:p>
            <a:r>
              <a:rPr lang="en-GB" dirty="0" smtClean="0"/>
              <a:t>Encourage those around to support with improving</a:t>
            </a:r>
            <a:r>
              <a:rPr lang="en-GB" baseline="0" dirty="0" smtClean="0"/>
              <a:t> the situation</a:t>
            </a:r>
            <a:endParaRPr lang="en-GB" dirty="0"/>
          </a:p>
        </p:txBody>
      </p:sp>
      <p:sp>
        <p:nvSpPr>
          <p:cNvPr id="4" name="Slide Number Placeholder 3"/>
          <p:cNvSpPr>
            <a:spLocks noGrp="1"/>
          </p:cNvSpPr>
          <p:nvPr>
            <p:ph type="sldNum" sz="quarter" idx="10"/>
          </p:nvPr>
        </p:nvSpPr>
        <p:spPr/>
        <p:txBody>
          <a:bodyPr/>
          <a:lstStyle/>
          <a:p>
            <a:fld id="{E712E055-1A93-4CC8-970C-9C54C09D4CDA}" type="slidenum">
              <a:rPr lang="en-GB" smtClean="0"/>
              <a:t>6</a:t>
            </a:fld>
            <a:endParaRPr lang="en-GB"/>
          </a:p>
        </p:txBody>
      </p:sp>
    </p:spTree>
    <p:extLst>
      <p:ext uri="{BB962C8B-B14F-4D97-AF65-F5344CB8AC3E}">
        <p14:creationId xmlns:p14="http://schemas.microsoft.com/office/powerpoint/2010/main" val="1554378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4B53217-41E1-4D76-9DD4-9F4E9E338A38}" type="datetimeFigureOut">
              <a:rPr lang="en-GB" smtClean="0"/>
              <a:t>19/06/2017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306537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B53217-41E1-4D76-9DD4-9F4E9E338A38}" type="datetimeFigureOut">
              <a:rPr lang="en-GB" smtClean="0"/>
              <a:t>19/06/2017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407734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B53217-41E1-4D76-9DD4-9F4E9E338A38}" type="datetimeFigureOut">
              <a:rPr lang="en-GB" smtClean="0"/>
              <a:t>19/06/2017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379695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B53217-41E1-4D76-9DD4-9F4E9E338A38}" type="datetimeFigureOut">
              <a:rPr lang="en-GB" smtClean="0"/>
              <a:t>19/06/2017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1779666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B53217-41E1-4D76-9DD4-9F4E9E338A38}" type="datetimeFigureOut">
              <a:rPr lang="en-GB" smtClean="0"/>
              <a:t>19/06/2017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3558954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4B53217-41E1-4D76-9DD4-9F4E9E338A38}" type="datetimeFigureOut">
              <a:rPr lang="en-GB" smtClean="0"/>
              <a:t>19/06/2017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263285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4B53217-41E1-4D76-9DD4-9F4E9E338A38}" type="datetimeFigureOut">
              <a:rPr lang="en-GB" smtClean="0"/>
              <a:t>19/06/2017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4187581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4B53217-41E1-4D76-9DD4-9F4E9E338A38}" type="datetimeFigureOut">
              <a:rPr lang="en-GB" smtClean="0"/>
              <a:t>19/06/2017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233011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B53217-41E1-4D76-9DD4-9F4E9E338A38}" type="datetimeFigureOut">
              <a:rPr lang="en-GB" smtClean="0"/>
              <a:t>19/06/2017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3525071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B53217-41E1-4D76-9DD4-9F4E9E338A38}" type="datetimeFigureOut">
              <a:rPr lang="en-GB" smtClean="0"/>
              <a:t>19/06/2017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26435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B53217-41E1-4D76-9DD4-9F4E9E338A38}" type="datetimeFigureOut">
              <a:rPr lang="en-GB" smtClean="0"/>
              <a:t>19/06/2017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F4648D-D432-4656-A004-6DC7C4A38068}" type="slidenum">
              <a:rPr lang="en-GB" smtClean="0"/>
              <a:t>‹#›</a:t>
            </a:fld>
            <a:endParaRPr lang="en-GB"/>
          </a:p>
        </p:txBody>
      </p:sp>
    </p:spTree>
    <p:extLst>
      <p:ext uri="{BB962C8B-B14F-4D97-AF65-F5344CB8AC3E}">
        <p14:creationId xmlns:p14="http://schemas.microsoft.com/office/powerpoint/2010/main" val="1640308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B53217-41E1-4D76-9DD4-9F4E9E338A38}" type="datetimeFigureOut">
              <a:rPr lang="en-GB" smtClean="0"/>
              <a:t>19/06/2017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4648D-D432-4656-A004-6DC7C4A38068}" type="slidenum">
              <a:rPr lang="en-GB" smtClean="0"/>
              <a:t>‹#›</a:t>
            </a:fld>
            <a:endParaRPr lang="en-GB"/>
          </a:p>
        </p:txBody>
      </p:sp>
    </p:spTree>
    <p:extLst>
      <p:ext uri="{BB962C8B-B14F-4D97-AF65-F5344CB8AC3E}">
        <p14:creationId xmlns:p14="http://schemas.microsoft.com/office/powerpoint/2010/main" val="3605708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portaldogc.gencat.cat/utilsEADOP/PDF/5686/1104618.pdf" TargetMode="External"/><Relationship Id="rId7" Type="http://schemas.openxmlformats.org/officeDocument/2006/relationships/image" Target="../media/image1.jpeg"/><Relationship Id="rId2" Type="http://schemas.openxmlformats.org/officeDocument/2006/relationships/hyperlink" Target="http://b.3cdn.net/nefoundation/ccdf9782b6d8700f7c_lcm6i2ed7.pdf" TargetMode="External"/><Relationship Id="rId1" Type="http://schemas.openxmlformats.org/officeDocument/2006/relationships/slideLayout" Target="../slideLayouts/slideLayout2.xml"/><Relationship Id="rId6" Type="http://schemas.openxmlformats.org/officeDocument/2006/relationships/hyperlink" Target="http://www.ensenyament.gencat.cat/web/.content/home/departament/publicacions/colleccions/curriculum/curriculum_infantil.pdf" TargetMode="External"/><Relationship Id="rId5" Type="http://schemas.openxmlformats.org/officeDocument/2006/relationships/hyperlink" Target="http://www.fubhg.no/vaksne-bagatelliserer-mobbing-i-barnehagen.5824556-179541.html" TargetMode="External"/><Relationship Id="rId4" Type="http://schemas.openxmlformats.org/officeDocument/2006/relationships/hyperlink" Target="http://www.fubhg.no/mobbing.179541.en.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unicef.org.uk/Documents/Publications/IPSOS_UNICEF_ChildWellBeingreport.pdf" TargetMode="External"/><Relationship Id="rId7" Type="http://schemas.openxmlformats.org/officeDocument/2006/relationships/image" Target="../media/image1.jpeg"/><Relationship Id="rId2" Type="http://schemas.openxmlformats.org/officeDocument/2006/relationships/hyperlink" Target="http://www.engand.shelter.org.uk/_data/assets/pdf_file/0016/39202/Chance_of_a_lifetime.pdf" TargetMode="External"/><Relationship Id="rId1" Type="http://schemas.openxmlformats.org/officeDocument/2006/relationships/slideLayout" Target="../slideLayouts/slideLayout2.xml"/><Relationship Id="rId6" Type="http://schemas.openxmlformats.org/officeDocument/2006/relationships/hyperlink" Target="http://www.unicef.org.uk/Images/Campaigns/FINAL_RC11-ENG-LORES-fnl2.pdf" TargetMode="External"/><Relationship Id="rId5" Type="http://schemas.openxmlformats.org/officeDocument/2006/relationships/hyperlink" Target="http://www.unicef-irc.org/publications/pdf/repcard1e.pdf" TargetMode="External"/><Relationship Id="rId4" Type="http://schemas.openxmlformats.org/officeDocument/2006/relationships/hyperlink" Target="https://www.instituteofhealthequity.org/...marmot-review/fair-society-healthy-lives-executive-summary.pdf"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5243" y="2996952"/>
            <a:ext cx="7992888" cy="2160240"/>
          </a:xfrm>
        </p:spPr>
        <p:txBody>
          <a:bodyPr>
            <a:normAutofit/>
          </a:bodyPr>
          <a:lstStyle/>
          <a:p>
            <a:r>
              <a:rPr lang="en-GB" sz="3200" b="1" dirty="0" smtClean="0">
                <a:solidFill>
                  <a:srgbClr val="00B0F0"/>
                </a:solidFill>
              </a:rPr>
              <a:t>The ToWe Project:</a:t>
            </a:r>
            <a:br>
              <a:rPr lang="en-GB" sz="3200" b="1" dirty="0" smtClean="0">
                <a:solidFill>
                  <a:srgbClr val="00B0F0"/>
                </a:solidFill>
              </a:rPr>
            </a:br>
            <a:r>
              <a:rPr lang="en-GB" sz="3200" b="1" dirty="0" smtClean="0">
                <a:solidFill>
                  <a:srgbClr val="00B0F0"/>
                </a:solidFill>
              </a:rPr>
              <a:t/>
            </a:r>
            <a:br>
              <a:rPr lang="en-GB" sz="3200" b="1" dirty="0" smtClean="0">
                <a:solidFill>
                  <a:srgbClr val="00B0F0"/>
                </a:solidFill>
              </a:rPr>
            </a:br>
            <a:r>
              <a:rPr lang="en-GB" sz="3200" b="1" dirty="0" smtClean="0">
                <a:solidFill>
                  <a:srgbClr val="00B0F0"/>
                </a:solidFill>
              </a:rPr>
              <a:t>Toddlers’ Wellbeing </a:t>
            </a:r>
            <a:r>
              <a:rPr lang="en-GB" sz="3100" dirty="0" smtClean="0">
                <a:solidFill>
                  <a:srgbClr val="00B0F0"/>
                </a:solidFill>
              </a:rPr>
              <a:t/>
            </a:r>
            <a:br>
              <a:rPr lang="en-GB" sz="3100" dirty="0" smtClean="0">
                <a:solidFill>
                  <a:srgbClr val="00B0F0"/>
                </a:solidFill>
              </a:rPr>
            </a:br>
            <a:endParaRPr lang="en-GB" sz="3100" dirty="0"/>
          </a:p>
        </p:txBody>
      </p:sp>
      <p:sp>
        <p:nvSpPr>
          <p:cNvPr id="3" name="Subtitle 2"/>
          <p:cNvSpPr>
            <a:spLocks noGrp="1"/>
          </p:cNvSpPr>
          <p:nvPr>
            <p:ph type="subTitle" idx="1"/>
          </p:nvPr>
        </p:nvSpPr>
        <p:spPr>
          <a:xfrm>
            <a:off x="611560" y="5301208"/>
            <a:ext cx="7992887" cy="648072"/>
          </a:xfrm>
        </p:spPr>
        <p:txBody>
          <a:bodyPr>
            <a:normAutofit/>
          </a:bodyPr>
          <a:lstStyle/>
          <a:p>
            <a:r>
              <a:rPr lang="en-GB" b="1" dirty="0" smtClean="0">
                <a:solidFill>
                  <a:srgbClr val="00B0F0"/>
                </a:solidFill>
              </a:rPr>
              <a:t>Helen Sutherland and Yasmin Mukadam</a:t>
            </a:r>
            <a:endParaRPr lang="en-GB" b="1"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3" y="-27384"/>
            <a:ext cx="9144000"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descr="https://lh5.googleusercontent.com/f3524yQqizsIx5v4h22KQZ5k5bbStY5RddtI0l-ySjnZOBwV7ZHJzlKB-BmHmy-WnSiuOy3DQuCxetrOZDBJSkfhudWllHyuLuu-qs9wELGhWrXbIuHUIk4p0ocNR5b70HUuu8314ioMItgurg"/>
          <p:cNvPicPr/>
          <p:nvPr/>
        </p:nvPicPr>
        <p:blipFill>
          <a:blip r:embed="rId3" cstate="print"/>
          <a:srcRect/>
          <a:stretch>
            <a:fillRect/>
          </a:stretch>
        </p:blipFill>
        <p:spPr bwMode="auto">
          <a:xfrm>
            <a:off x="2810301" y="908719"/>
            <a:ext cx="3811429" cy="1625363"/>
          </a:xfrm>
          <a:prstGeom prst="rect">
            <a:avLst/>
          </a:prstGeom>
          <a:noFill/>
          <a:ln w="9525">
            <a:noFill/>
            <a:miter lim="800000"/>
            <a:headEnd/>
            <a:tailEnd/>
          </a:ln>
        </p:spPr>
      </p:pic>
      <p:sp>
        <p:nvSpPr>
          <p:cNvPr id="6" name="Subtitle 2"/>
          <p:cNvSpPr txBox="1">
            <a:spLocks/>
          </p:cNvSpPr>
          <p:nvPr/>
        </p:nvSpPr>
        <p:spPr>
          <a:xfrm>
            <a:off x="1515616" y="2852936"/>
            <a:ext cx="6400800" cy="165618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GB" sz="2000" dirty="0" smtClean="0">
              <a:solidFill>
                <a:srgbClr val="00B0F0"/>
              </a:solidFill>
            </a:endParaRPr>
          </a:p>
          <a:p>
            <a:endParaRPr lang="en-GB" b="1" dirty="0">
              <a:solidFill>
                <a:srgbClr val="00B0F0"/>
              </a:solidFill>
              <a:effectLst>
                <a:outerShdw blurRad="38100" dist="38100" dir="2700000" algn="tl">
                  <a:srgbClr val="000000">
                    <a:alpha val="43137"/>
                  </a:srgbClr>
                </a:outerShdw>
              </a:effectLst>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6144396"/>
            <a:ext cx="1809750" cy="517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8" name="Text Box 3"/>
          <p:cNvSpPr txBox="1">
            <a:spLocks noChangeArrowheads="1"/>
          </p:cNvSpPr>
          <p:nvPr/>
        </p:nvSpPr>
        <p:spPr bwMode="auto">
          <a:xfrm>
            <a:off x="2061270" y="6144395"/>
            <a:ext cx="6831210" cy="537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000" b="0" i="0" u="none" strike="noStrike" cap="none" normalizeH="0" baseline="0" dirty="0" smtClean="0">
                <a:ln>
                  <a:noFill/>
                </a:ln>
                <a:solidFill>
                  <a:srgbClr val="3F3C3D"/>
                </a:solidFill>
                <a:effectLst/>
                <a:latin typeface="Calibri" pitchFamily="34" charset="0"/>
                <a:cs typeface="Arial" pitchFamily="34" charset="0"/>
              </a:rPr>
              <a:t>“This publication has been produced with the support of the Erasmus+ Programme of the European Union. The contents of this publication are the sole responsibility of the ToWe Project and can in no way be taken to reflect the views of the NA and the Commission.”</a:t>
            </a:r>
            <a:r>
              <a:rPr kumimoji="0" lang="en-GB" altLang="en-US" sz="1200" b="0" i="0" u="none" strike="noStrike" cap="none" normalizeH="0" baseline="0" dirty="0" smtClean="0">
                <a:ln>
                  <a:noFill/>
                </a:ln>
                <a:solidFill>
                  <a:srgbClr val="3F3C3D"/>
                </a:solidFill>
                <a:effectLst/>
                <a:latin typeface="Times New Roman" pitchFamily="18" charset="0"/>
                <a:cs typeface="Arial" pitchFamily="34" charset="0"/>
              </a:rPr>
              <a:t> </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27305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85000" lnSpcReduction="20000"/>
          </a:bodyPr>
          <a:lstStyle/>
          <a:p>
            <a:pPr marL="0" indent="0">
              <a:buNone/>
            </a:pPr>
            <a:r>
              <a:rPr lang="en-GB" sz="2600" b="1" dirty="0">
                <a:solidFill>
                  <a:srgbClr val="00B0F0"/>
                </a:solidFill>
              </a:rPr>
              <a:t>4</a:t>
            </a:r>
            <a:r>
              <a:rPr lang="en-GB" sz="2600" b="1" dirty="0" smtClean="0">
                <a:solidFill>
                  <a:srgbClr val="00B0F0"/>
                </a:solidFill>
              </a:rPr>
              <a:t>. Development </a:t>
            </a:r>
            <a:r>
              <a:rPr lang="en-GB" sz="2600" b="1" dirty="0" smtClean="0">
                <a:solidFill>
                  <a:srgbClr val="00B0F0"/>
                </a:solidFill>
              </a:rPr>
              <a:t>and Learning</a:t>
            </a:r>
            <a:endParaRPr lang="en-GB" sz="2600" b="1" dirty="0" smtClean="0">
              <a:solidFill>
                <a:srgbClr val="00B0F0"/>
              </a:solidFill>
            </a:endParaRPr>
          </a:p>
          <a:p>
            <a:pPr marL="0" indent="0">
              <a:buNone/>
            </a:pPr>
            <a:r>
              <a:rPr lang="en-GB" sz="2600" dirty="0" smtClean="0">
                <a:solidFill>
                  <a:srgbClr val="00B0F0"/>
                </a:solidFill>
              </a:rPr>
              <a:t>     4.1 	Personal, Social, Emotional and Spiritual</a:t>
            </a:r>
          </a:p>
          <a:p>
            <a:pPr marL="0" indent="0">
              <a:buNone/>
            </a:pPr>
            <a:r>
              <a:rPr lang="en-GB" sz="2600" dirty="0">
                <a:solidFill>
                  <a:srgbClr val="00B0F0"/>
                </a:solidFill>
              </a:rPr>
              <a:t> </a:t>
            </a:r>
            <a:r>
              <a:rPr lang="en-GB" sz="2600" dirty="0" smtClean="0">
                <a:solidFill>
                  <a:srgbClr val="00B0F0"/>
                </a:solidFill>
              </a:rPr>
              <a:t>           	Interaction Engagement and Play</a:t>
            </a:r>
          </a:p>
          <a:p>
            <a:pPr marL="0" indent="0">
              <a:buNone/>
            </a:pPr>
            <a:r>
              <a:rPr lang="en-GB" sz="2600" dirty="0" smtClean="0">
                <a:solidFill>
                  <a:srgbClr val="00B0F0"/>
                </a:solidFill>
              </a:rPr>
              <a:t>            	</a:t>
            </a:r>
            <a:r>
              <a:rPr lang="en-GB" sz="2600" dirty="0" smtClean="0">
                <a:solidFill>
                  <a:srgbClr val="00B0F0"/>
                </a:solidFill>
              </a:rPr>
              <a:t>Attachment</a:t>
            </a:r>
          </a:p>
          <a:p>
            <a:pPr marL="0" indent="0">
              <a:buNone/>
            </a:pPr>
            <a:r>
              <a:rPr lang="en-GB" sz="2600" dirty="0" smtClean="0">
                <a:solidFill>
                  <a:srgbClr val="00B0F0"/>
                </a:solidFill>
              </a:rPr>
              <a:t>            	Settling-in</a:t>
            </a:r>
          </a:p>
          <a:p>
            <a:pPr marL="0" indent="0">
              <a:buNone/>
            </a:pPr>
            <a:r>
              <a:rPr lang="en-GB" sz="2600" dirty="0">
                <a:solidFill>
                  <a:srgbClr val="00B0F0"/>
                </a:solidFill>
              </a:rPr>
              <a:t> </a:t>
            </a:r>
            <a:r>
              <a:rPr lang="en-GB" sz="2600" dirty="0" smtClean="0">
                <a:solidFill>
                  <a:srgbClr val="00B0F0"/>
                </a:solidFill>
              </a:rPr>
              <a:t>           	</a:t>
            </a:r>
            <a:r>
              <a:rPr lang="en-GB" sz="2600" dirty="0" smtClean="0">
                <a:solidFill>
                  <a:srgbClr val="00B0F0"/>
                </a:solidFill>
              </a:rPr>
              <a:t>Meal and Snack Times</a:t>
            </a:r>
          </a:p>
          <a:p>
            <a:pPr marL="0" indent="0">
              <a:buNone/>
            </a:pPr>
            <a:r>
              <a:rPr lang="en-GB" sz="2600" dirty="0" smtClean="0">
                <a:solidFill>
                  <a:srgbClr val="00B0F0"/>
                </a:solidFill>
              </a:rPr>
              <a:t>     4.2 	Cognitive, Language and Communication</a:t>
            </a:r>
          </a:p>
          <a:p>
            <a:pPr marL="0" indent="0">
              <a:buNone/>
            </a:pPr>
            <a:r>
              <a:rPr lang="en-GB" sz="2600" dirty="0" smtClean="0">
                <a:solidFill>
                  <a:srgbClr val="00B0F0"/>
                </a:solidFill>
              </a:rPr>
              <a:t>           	Attention and Concentration</a:t>
            </a:r>
          </a:p>
          <a:p>
            <a:pPr marL="0" indent="0">
              <a:buNone/>
            </a:pPr>
            <a:r>
              <a:rPr lang="en-GB" sz="2600" dirty="0">
                <a:solidFill>
                  <a:srgbClr val="00B0F0"/>
                </a:solidFill>
              </a:rPr>
              <a:t> </a:t>
            </a:r>
            <a:r>
              <a:rPr lang="en-GB" sz="2600" dirty="0">
                <a:solidFill>
                  <a:srgbClr val="00B0F0"/>
                </a:solidFill>
              </a:rPr>
              <a:t> </a:t>
            </a:r>
            <a:r>
              <a:rPr lang="en-GB" sz="2600" dirty="0" smtClean="0">
                <a:solidFill>
                  <a:srgbClr val="00B0F0"/>
                </a:solidFill>
              </a:rPr>
              <a:t>          	</a:t>
            </a:r>
            <a:r>
              <a:rPr lang="en-GB" sz="2600" dirty="0" smtClean="0">
                <a:solidFill>
                  <a:srgbClr val="00B0F0"/>
                </a:solidFill>
              </a:rPr>
              <a:t>Voice and Expressions</a:t>
            </a:r>
          </a:p>
          <a:p>
            <a:pPr marL="0" indent="0">
              <a:buNone/>
            </a:pPr>
            <a:r>
              <a:rPr lang="en-GB" sz="2600" dirty="0">
                <a:solidFill>
                  <a:srgbClr val="00B0F0"/>
                </a:solidFill>
              </a:rPr>
              <a:t>	</a:t>
            </a:r>
            <a:r>
              <a:rPr lang="en-GB" sz="2600" dirty="0" smtClean="0">
                <a:solidFill>
                  <a:srgbClr val="00B0F0"/>
                </a:solidFill>
              </a:rPr>
              <a:t>Home Language and Additional Languages</a:t>
            </a:r>
          </a:p>
          <a:p>
            <a:pPr marL="0" indent="0">
              <a:buNone/>
            </a:pPr>
            <a:r>
              <a:rPr lang="en-GB" sz="2600" dirty="0">
                <a:solidFill>
                  <a:srgbClr val="00B0F0"/>
                </a:solidFill>
              </a:rPr>
              <a:t> </a:t>
            </a:r>
            <a:r>
              <a:rPr lang="en-GB" sz="2600" dirty="0" smtClean="0">
                <a:solidFill>
                  <a:srgbClr val="00B0F0"/>
                </a:solidFill>
              </a:rPr>
              <a:t>     4.3 	Physical</a:t>
            </a:r>
          </a:p>
          <a:p>
            <a:pPr marL="0" indent="0">
              <a:buNone/>
            </a:pPr>
            <a:r>
              <a:rPr lang="en-GB" sz="2600" dirty="0">
                <a:solidFill>
                  <a:srgbClr val="00B0F0"/>
                </a:solidFill>
              </a:rPr>
              <a:t>	</a:t>
            </a:r>
            <a:r>
              <a:rPr lang="en-GB" sz="2600" dirty="0" smtClean="0">
                <a:solidFill>
                  <a:srgbClr val="00B0F0"/>
                </a:solidFill>
              </a:rPr>
              <a:t>Physical Abilities and Attitudes</a:t>
            </a:r>
          </a:p>
          <a:p>
            <a:pPr marL="0" indent="0">
              <a:buNone/>
            </a:pPr>
            <a:r>
              <a:rPr lang="en-GB" sz="2600" dirty="0">
                <a:solidFill>
                  <a:srgbClr val="00B0F0"/>
                </a:solidFill>
              </a:rPr>
              <a:t> </a:t>
            </a:r>
            <a:r>
              <a:rPr lang="en-GB" sz="2600" dirty="0" smtClean="0">
                <a:solidFill>
                  <a:srgbClr val="00B0F0"/>
                </a:solidFill>
              </a:rPr>
              <a:t>     4.4  	Behaviour</a:t>
            </a:r>
          </a:p>
          <a:p>
            <a:pPr marL="0" indent="0">
              <a:buNone/>
            </a:pPr>
            <a:r>
              <a:rPr lang="en-GB" sz="2600" dirty="0" smtClean="0">
                <a:solidFill>
                  <a:srgbClr val="00B0F0"/>
                </a:solidFill>
              </a:rPr>
              <a:t>	Emotional Resilience</a:t>
            </a:r>
          </a:p>
          <a:p>
            <a:pPr marL="0" indent="0">
              <a:buNone/>
            </a:pPr>
            <a:r>
              <a:rPr lang="en-GB" sz="2600" dirty="0">
                <a:solidFill>
                  <a:srgbClr val="00B0F0"/>
                </a:solidFill>
              </a:rPr>
              <a:t>	</a:t>
            </a:r>
            <a:r>
              <a:rPr lang="en-GB" sz="2600" dirty="0" smtClean="0">
                <a:solidFill>
                  <a:srgbClr val="00B0F0"/>
                </a:solidFill>
              </a:rPr>
              <a:t>Regulating Feeling and Behaviours</a:t>
            </a:r>
          </a:p>
          <a:p>
            <a:pPr marL="0" indent="0">
              <a:buNone/>
            </a:pPr>
            <a:r>
              <a:rPr lang="en-GB" sz="2600" dirty="0">
                <a:solidFill>
                  <a:srgbClr val="00B0F0"/>
                </a:solidFill>
              </a:rPr>
              <a:t>	</a:t>
            </a:r>
            <a:r>
              <a:rPr lang="en-GB" sz="2600" dirty="0" smtClean="0">
                <a:solidFill>
                  <a:srgbClr val="00B0F0"/>
                </a:solidFill>
              </a:rPr>
              <a:t>Conflict Resolution</a:t>
            </a:r>
            <a:endParaRPr lang="en-GB" sz="2600" dirty="0" smtClean="0">
              <a:solidFill>
                <a:srgbClr val="00B0F0"/>
              </a:solidFill>
            </a:endParaRPr>
          </a:p>
          <a:p>
            <a:pPr marL="0" indent="0">
              <a:buNone/>
            </a:pPr>
            <a:endParaRPr lang="en-GB" dirty="0">
              <a:solidFill>
                <a:srgbClr val="00B0F0"/>
              </a:solidFill>
            </a:endParaRPr>
          </a:p>
          <a:p>
            <a:pPr marL="0" indent="0">
              <a:buNone/>
            </a:pPr>
            <a:endParaRPr lang="en-GB" dirty="0" smtClean="0">
              <a:solidFill>
                <a:srgbClr val="00B0F0"/>
              </a:solidFill>
            </a:endParaRPr>
          </a:p>
          <a:p>
            <a:pPr marL="0" indent="0">
              <a:buNone/>
            </a:pPr>
            <a:endParaRPr lang="en-GB" dirty="0">
              <a:solidFill>
                <a:srgbClr val="00B0F0"/>
              </a:solidFill>
            </a:endParaRPr>
          </a:p>
          <a:p>
            <a:pPr marL="0" indent="0">
              <a:buNone/>
            </a:pPr>
            <a:endParaRPr lang="en-GB" dirty="0" smtClean="0">
              <a:solidFill>
                <a:srgbClr val="00B0F0"/>
              </a:solidFill>
            </a:endParaRPr>
          </a:p>
          <a:p>
            <a:pPr marL="0" indent="0">
              <a:buNone/>
            </a:pPr>
            <a:endParaRPr lang="en-GB" dirty="0"/>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3534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marL="0" indent="0">
              <a:buNone/>
            </a:pPr>
            <a:r>
              <a:rPr lang="en-GB" dirty="0" smtClean="0">
                <a:solidFill>
                  <a:srgbClr val="00B0F0"/>
                </a:solidFill>
              </a:rPr>
              <a:t>5. Toddlers’ Voice and Expressions</a:t>
            </a:r>
          </a:p>
          <a:p>
            <a:pPr marL="0" indent="0">
              <a:buNone/>
            </a:pPr>
            <a:r>
              <a:rPr lang="en-GB" dirty="0" smtClean="0">
                <a:solidFill>
                  <a:srgbClr val="00B0F0"/>
                </a:solidFill>
              </a:rPr>
              <a:t>6. Toddlers’ Additional Language(s)</a:t>
            </a:r>
          </a:p>
          <a:p>
            <a:pPr marL="0" indent="0">
              <a:buNone/>
            </a:pPr>
            <a:r>
              <a:rPr lang="en-GB" dirty="0" smtClean="0">
                <a:solidFill>
                  <a:srgbClr val="00B0F0"/>
                </a:solidFill>
              </a:rPr>
              <a:t>7. Toddlers’ Meal Times</a:t>
            </a:r>
            <a:endParaRPr lang="en-GB"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2628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Action Planning</a:t>
            </a:r>
            <a:endParaRPr lang="en-GB" dirty="0">
              <a:solidFill>
                <a:srgbClr val="00B0F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16261618"/>
              </p:ext>
            </p:extLst>
          </p:nvPr>
        </p:nvGraphicFramePr>
        <p:xfrm>
          <a:off x="457200" y="1600200"/>
          <a:ext cx="8229600" cy="1010920"/>
        </p:xfrm>
        <a:graphic>
          <a:graphicData uri="http://schemas.openxmlformats.org/drawingml/2006/table">
            <a:tbl>
              <a:tblPr firstRow="1" bandRow="1">
                <a:tableStyleId>{5C22544A-7EE6-4342-B048-85BDC9FD1C3A}</a:tableStyleId>
              </a:tblPr>
              <a:tblGrid>
                <a:gridCol w="1162472"/>
                <a:gridCol w="2129368"/>
                <a:gridCol w="1645920"/>
                <a:gridCol w="1193264"/>
                <a:gridCol w="2098576"/>
              </a:tblGrid>
              <a:tr h="370840">
                <a:tc>
                  <a:txBody>
                    <a:bodyPr/>
                    <a:lstStyle/>
                    <a:p>
                      <a:r>
                        <a:rPr lang="en-GB" dirty="0" smtClean="0"/>
                        <a:t>Indicators</a:t>
                      </a:r>
                      <a:endParaRPr lang="en-GB" dirty="0"/>
                    </a:p>
                  </a:txBody>
                  <a:tcPr/>
                </a:tc>
                <a:tc>
                  <a:txBody>
                    <a:bodyPr/>
                    <a:lstStyle/>
                    <a:p>
                      <a:r>
                        <a:rPr lang="en-GB" dirty="0" smtClean="0"/>
                        <a:t>Areas of Strength and/or Comments</a:t>
                      </a:r>
                      <a:endParaRPr lang="en-GB" dirty="0"/>
                    </a:p>
                  </a:txBody>
                  <a:tcPr/>
                </a:tc>
                <a:tc>
                  <a:txBody>
                    <a:bodyPr/>
                    <a:lstStyle/>
                    <a:p>
                      <a:r>
                        <a:rPr lang="en-GB" dirty="0" smtClean="0"/>
                        <a:t>Areas for Development</a:t>
                      </a:r>
                      <a:endParaRPr lang="en-GB" dirty="0"/>
                    </a:p>
                  </a:txBody>
                  <a:tcPr/>
                </a:tc>
                <a:tc>
                  <a:txBody>
                    <a:bodyPr/>
                    <a:lstStyle/>
                    <a:p>
                      <a:r>
                        <a:rPr lang="en-GB" dirty="0" smtClean="0"/>
                        <a:t>Strategies</a:t>
                      </a:r>
                      <a:endParaRPr lang="en-GB" dirty="0"/>
                    </a:p>
                  </a:txBody>
                  <a:tcPr/>
                </a:tc>
                <a:tc>
                  <a:txBody>
                    <a:bodyPr/>
                    <a:lstStyle/>
                    <a:p>
                      <a:r>
                        <a:rPr lang="en-GB" dirty="0" smtClean="0"/>
                        <a:t>Actions – Setting Development Plan</a:t>
                      </a:r>
                      <a:endParaRPr lang="en-GB" dirty="0"/>
                    </a:p>
                  </a:txBody>
                  <a:tcPr/>
                </a:tc>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bl>
          </a:graphicData>
        </a:graphic>
      </p:graphicFrame>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457200" y="270892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smtClean="0">
                <a:solidFill>
                  <a:srgbClr val="00B0F0"/>
                </a:solidFill>
              </a:rPr>
              <a:t>Identification of Strategies</a:t>
            </a:r>
            <a:endParaRPr lang="en-GB" dirty="0">
              <a:solidFill>
                <a:srgbClr val="00B0F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595604855"/>
              </p:ext>
            </p:extLst>
          </p:nvPr>
        </p:nvGraphicFramePr>
        <p:xfrm>
          <a:off x="457200" y="3789040"/>
          <a:ext cx="8229602" cy="1285240"/>
        </p:xfrm>
        <a:graphic>
          <a:graphicData uri="http://schemas.openxmlformats.org/drawingml/2006/table">
            <a:tbl>
              <a:tblPr firstRow="1" bandRow="1">
                <a:tableStyleId>{5C22544A-7EE6-4342-B048-85BDC9FD1C3A}</a:tableStyleId>
              </a:tblPr>
              <a:tblGrid>
                <a:gridCol w="1738536"/>
                <a:gridCol w="1224136"/>
                <a:gridCol w="1512168"/>
                <a:gridCol w="2016224"/>
                <a:gridCol w="1738538"/>
              </a:tblGrid>
              <a:tr h="370840">
                <a:tc>
                  <a:txBody>
                    <a:bodyPr/>
                    <a:lstStyle/>
                    <a:p>
                      <a:r>
                        <a:rPr lang="en-GB" dirty="0" smtClean="0"/>
                        <a:t>Identification of Priority - Aim</a:t>
                      </a:r>
                      <a:endParaRPr lang="en-GB" dirty="0"/>
                    </a:p>
                  </a:txBody>
                  <a:tcPr/>
                </a:tc>
                <a:tc>
                  <a:txBody>
                    <a:bodyPr/>
                    <a:lstStyle/>
                    <a:p>
                      <a:r>
                        <a:rPr lang="en-GB" dirty="0" smtClean="0"/>
                        <a:t>Targets - Objectives</a:t>
                      </a:r>
                      <a:endParaRPr lang="en-GB" dirty="0"/>
                    </a:p>
                  </a:txBody>
                  <a:tcPr/>
                </a:tc>
                <a:tc>
                  <a:txBody>
                    <a:bodyPr/>
                    <a:lstStyle/>
                    <a:p>
                      <a:r>
                        <a:rPr lang="en-GB" dirty="0" smtClean="0"/>
                        <a:t>Key actions – Actions taken</a:t>
                      </a:r>
                      <a:endParaRPr lang="en-GB" dirty="0"/>
                    </a:p>
                  </a:txBody>
                  <a:tcPr/>
                </a:tc>
                <a:tc>
                  <a:txBody>
                    <a:bodyPr/>
                    <a:lstStyle/>
                    <a:p>
                      <a:r>
                        <a:rPr lang="en-GB" dirty="0" smtClean="0"/>
                        <a:t>Who</a:t>
                      </a:r>
                      <a:r>
                        <a:rPr lang="en-GB" baseline="0" dirty="0" smtClean="0"/>
                        <a:t> is responsible and by when</a:t>
                      </a:r>
                      <a:endParaRPr lang="en-GB" dirty="0"/>
                    </a:p>
                  </a:txBody>
                  <a:tcPr/>
                </a:tc>
                <a:tc>
                  <a:txBody>
                    <a:bodyPr/>
                    <a:lstStyle/>
                    <a:p>
                      <a:r>
                        <a:rPr lang="en-GB" dirty="0" smtClean="0"/>
                        <a:t>Date achieved and date to be reviewed</a:t>
                      </a:r>
                      <a:endParaRPr lang="en-GB" dirty="0"/>
                    </a:p>
                  </a:txBody>
                  <a:tcPr/>
                </a:tc>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r>
            </a:tbl>
          </a:graphicData>
        </a:graphic>
      </p:graphicFrame>
    </p:spTree>
    <p:extLst>
      <p:ext uri="{BB962C8B-B14F-4D97-AF65-F5344CB8AC3E}">
        <p14:creationId xmlns:p14="http://schemas.microsoft.com/office/powerpoint/2010/main" val="4241962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solidFill>
                  <a:srgbClr val="00B0F0"/>
                </a:solidFill>
              </a:rPr>
              <a:t>References</a:t>
            </a:r>
            <a:endParaRPr lang="en-GB" dirty="0">
              <a:solidFill>
                <a:srgbClr val="00B0F0"/>
              </a:solidFill>
            </a:endParaRPr>
          </a:p>
        </p:txBody>
      </p:sp>
      <p:sp>
        <p:nvSpPr>
          <p:cNvPr id="3" name="Content Placeholder 2"/>
          <p:cNvSpPr>
            <a:spLocks noGrp="1"/>
          </p:cNvSpPr>
          <p:nvPr>
            <p:ph idx="1"/>
          </p:nvPr>
        </p:nvSpPr>
        <p:spPr>
          <a:xfrm>
            <a:off x="457200" y="980728"/>
            <a:ext cx="8229600" cy="5472429"/>
          </a:xfrm>
        </p:spPr>
        <p:txBody>
          <a:bodyPr>
            <a:normAutofit fontScale="40000" lnSpcReduction="20000"/>
          </a:bodyPr>
          <a:lstStyle/>
          <a:p>
            <a:pPr marL="0" indent="0">
              <a:buNone/>
            </a:pPr>
            <a:r>
              <a:rPr lang="en-GB" sz="4500" dirty="0">
                <a:solidFill>
                  <a:srgbClr val="00B0F0"/>
                </a:solidFill>
              </a:rPr>
              <a:t>All Party Parliamentary Group on Wellbeing Economics (2014) </a:t>
            </a:r>
            <a:r>
              <a:rPr lang="en-GB" sz="4500" i="1" dirty="0">
                <a:solidFill>
                  <a:srgbClr val="00B0F0"/>
                </a:solidFill>
              </a:rPr>
              <a:t>Wellbeing in four policy areas</a:t>
            </a:r>
            <a:r>
              <a:rPr lang="en-GB" sz="4500" dirty="0">
                <a:solidFill>
                  <a:srgbClr val="00B0F0"/>
                </a:solidFill>
              </a:rPr>
              <a:t> - </a:t>
            </a:r>
            <a:r>
              <a:rPr lang="en-GB" sz="4500" i="1" dirty="0">
                <a:solidFill>
                  <a:srgbClr val="00B0F0"/>
                </a:solidFill>
              </a:rPr>
              <a:t>Report by the All-Party Parliamentary Group on Wellbeing Economics</a:t>
            </a:r>
            <a:r>
              <a:rPr lang="en-GB" sz="4500" dirty="0">
                <a:solidFill>
                  <a:srgbClr val="00B0F0"/>
                </a:solidFill>
              </a:rPr>
              <a:t>.  [Online]  Available at: </a:t>
            </a:r>
            <a:r>
              <a:rPr lang="en-GB" sz="4500" u="sng" dirty="0">
                <a:solidFill>
                  <a:srgbClr val="00B0F0"/>
                </a:solidFill>
                <a:hlinkClick r:id="rId2"/>
              </a:rPr>
              <a:t>http://b.3cdn.net/nefoundation/ccdf9782b6d8700f7c_lcm6i2ed7.pdf</a:t>
            </a:r>
            <a:r>
              <a:rPr lang="en-GB" sz="4500" dirty="0">
                <a:solidFill>
                  <a:srgbClr val="00B0F0"/>
                </a:solidFill>
              </a:rPr>
              <a:t> (Access: 9th December 2015</a:t>
            </a:r>
            <a:r>
              <a:rPr lang="en-GB" sz="4500" dirty="0" smtClean="0">
                <a:solidFill>
                  <a:srgbClr val="00B0F0"/>
                </a:solidFill>
              </a:rPr>
              <a:t>)</a:t>
            </a:r>
          </a:p>
          <a:p>
            <a:pPr marL="0" indent="0">
              <a:buNone/>
            </a:pPr>
            <a:endParaRPr lang="en-GB" sz="4500" dirty="0">
              <a:solidFill>
                <a:srgbClr val="00B0F0"/>
              </a:solidFill>
            </a:endParaRPr>
          </a:p>
          <a:p>
            <a:pPr marL="0" indent="0">
              <a:buNone/>
            </a:pPr>
            <a:r>
              <a:rPr lang="en-GB" sz="4500" dirty="0" err="1">
                <a:solidFill>
                  <a:srgbClr val="00B0F0"/>
                </a:solidFill>
              </a:rPr>
              <a:t>Departament</a:t>
            </a:r>
            <a:r>
              <a:rPr lang="en-GB" sz="4500" dirty="0">
                <a:solidFill>
                  <a:srgbClr val="00B0F0"/>
                </a:solidFill>
              </a:rPr>
              <a:t> </a:t>
            </a:r>
            <a:r>
              <a:rPr lang="en-GB" sz="4500" dirty="0" err="1">
                <a:solidFill>
                  <a:srgbClr val="00B0F0"/>
                </a:solidFill>
              </a:rPr>
              <a:t>D’Educació</a:t>
            </a:r>
            <a:r>
              <a:rPr lang="en-GB" sz="4500" dirty="0">
                <a:solidFill>
                  <a:srgbClr val="00B0F0"/>
                </a:solidFill>
              </a:rPr>
              <a:t> (2010) </a:t>
            </a:r>
            <a:r>
              <a:rPr lang="en-GB" sz="4500" dirty="0" err="1">
                <a:solidFill>
                  <a:srgbClr val="00B0F0"/>
                </a:solidFill>
              </a:rPr>
              <a:t>Diari</a:t>
            </a:r>
            <a:r>
              <a:rPr lang="en-GB" sz="4500" dirty="0">
                <a:solidFill>
                  <a:srgbClr val="00B0F0"/>
                </a:solidFill>
              </a:rPr>
              <a:t> </a:t>
            </a:r>
            <a:r>
              <a:rPr lang="en-GB" sz="4500" dirty="0" err="1">
                <a:solidFill>
                  <a:srgbClr val="00B0F0"/>
                </a:solidFill>
              </a:rPr>
              <a:t>Oicial</a:t>
            </a:r>
            <a:r>
              <a:rPr lang="en-GB" sz="4500" dirty="0">
                <a:solidFill>
                  <a:srgbClr val="00B0F0"/>
                </a:solidFill>
              </a:rPr>
              <a:t> de la </a:t>
            </a:r>
            <a:r>
              <a:rPr lang="en-GB" sz="4500" dirty="0" err="1">
                <a:solidFill>
                  <a:srgbClr val="00B0F0"/>
                </a:solidFill>
              </a:rPr>
              <a:t>Generalitat</a:t>
            </a:r>
            <a:r>
              <a:rPr lang="en-GB" sz="4500" dirty="0">
                <a:solidFill>
                  <a:srgbClr val="00B0F0"/>
                </a:solidFill>
              </a:rPr>
              <a:t> de </a:t>
            </a:r>
            <a:r>
              <a:rPr lang="en-GB" sz="4500" dirty="0" err="1">
                <a:solidFill>
                  <a:srgbClr val="00B0F0"/>
                </a:solidFill>
              </a:rPr>
              <a:t>Catalunya</a:t>
            </a:r>
            <a:r>
              <a:rPr lang="en-GB" sz="4500" dirty="0">
                <a:solidFill>
                  <a:srgbClr val="00B0F0"/>
                </a:solidFill>
              </a:rPr>
              <a:t> </a:t>
            </a:r>
            <a:r>
              <a:rPr lang="en-GB" sz="4500" dirty="0" err="1">
                <a:solidFill>
                  <a:srgbClr val="00B0F0"/>
                </a:solidFill>
              </a:rPr>
              <a:t>Núm</a:t>
            </a:r>
            <a:r>
              <a:rPr lang="en-GB" sz="4500" dirty="0">
                <a:solidFill>
                  <a:srgbClr val="00B0F0"/>
                </a:solidFill>
              </a:rPr>
              <a:t>. 5686 – 5.8.2010 [Online] Available at: </a:t>
            </a:r>
            <a:r>
              <a:rPr lang="en-GB" sz="4500" u="sng" dirty="0">
                <a:solidFill>
                  <a:srgbClr val="00B0F0"/>
                </a:solidFill>
                <a:hlinkClick r:id="rId3"/>
              </a:rPr>
              <a:t>http://portaldogc.gencat.cat/utilsEADOP/PDF/5686/1104618.pdf</a:t>
            </a:r>
            <a:r>
              <a:rPr lang="en-GB" sz="4500" dirty="0">
                <a:solidFill>
                  <a:srgbClr val="00B0F0"/>
                </a:solidFill>
              </a:rPr>
              <a:t> (Accessed: 1</a:t>
            </a:r>
            <a:r>
              <a:rPr lang="en-GB" sz="4500" baseline="30000" dirty="0">
                <a:solidFill>
                  <a:srgbClr val="00B0F0"/>
                </a:solidFill>
              </a:rPr>
              <a:t>st</a:t>
            </a:r>
            <a:r>
              <a:rPr lang="en-GB" sz="4500" dirty="0">
                <a:solidFill>
                  <a:srgbClr val="00B0F0"/>
                </a:solidFill>
              </a:rPr>
              <a:t> February 2016</a:t>
            </a:r>
            <a:r>
              <a:rPr lang="en-GB" sz="4500" dirty="0" smtClean="0">
                <a:solidFill>
                  <a:srgbClr val="00B0F0"/>
                </a:solidFill>
              </a:rPr>
              <a:t>)</a:t>
            </a:r>
          </a:p>
          <a:p>
            <a:pPr marL="0" indent="0">
              <a:buNone/>
            </a:pPr>
            <a:endParaRPr lang="en-GB" sz="4500" dirty="0">
              <a:solidFill>
                <a:srgbClr val="00B0F0"/>
              </a:solidFill>
            </a:endParaRPr>
          </a:p>
          <a:p>
            <a:pPr marL="0" indent="0">
              <a:buNone/>
            </a:pPr>
            <a:r>
              <a:rPr lang="en-GB" sz="4500" dirty="0" err="1">
                <a:solidFill>
                  <a:srgbClr val="00B0F0"/>
                </a:solidFill>
              </a:rPr>
              <a:t>Foreldreutvalget</a:t>
            </a:r>
            <a:r>
              <a:rPr lang="en-GB" sz="4500" dirty="0">
                <a:solidFill>
                  <a:srgbClr val="00B0F0"/>
                </a:solidFill>
              </a:rPr>
              <a:t> for </a:t>
            </a:r>
            <a:r>
              <a:rPr lang="en-GB" sz="4500" dirty="0" err="1">
                <a:solidFill>
                  <a:srgbClr val="00B0F0"/>
                </a:solidFill>
              </a:rPr>
              <a:t>Barnehager</a:t>
            </a:r>
            <a:r>
              <a:rPr lang="en-GB" sz="4500" dirty="0">
                <a:solidFill>
                  <a:srgbClr val="00B0F0"/>
                </a:solidFill>
              </a:rPr>
              <a:t> (FUB) (2016a) </a:t>
            </a:r>
            <a:r>
              <a:rPr lang="en-GB" sz="4500" i="1" dirty="0">
                <a:solidFill>
                  <a:srgbClr val="00B0F0"/>
                </a:solidFill>
              </a:rPr>
              <a:t>For </a:t>
            </a:r>
            <a:r>
              <a:rPr lang="en-GB" sz="4500" i="1" dirty="0" err="1">
                <a:solidFill>
                  <a:srgbClr val="00B0F0"/>
                </a:solidFill>
              </a:rPr>
              <a:t>foreldre</a:t>
            </a:r>
            <a:r>
              <a:rPr lang="en-GB" sz="4500" i="1" dirty="0">
                <a:solidFill>
                  <a:srgbClr val="00B0F0"/>
                </a:solidFill>
              </a:rPr>
              <a:t> med barn </a:t>
            </a:r>
            <a:r>
              <a:rPr lang="en-GB" sz="4500" i="1" dirty="0" err="1">
                <a:solidFill>
                  <a:srgbClr val="00B0F0"/>
                </a:solidFill>
              </a:rPr>
              <a:t>i</a:t>
            </a:r>
            <a:r>
              <a:rPr lang="en-GB" sz="4500" i="1" dirty="0">
                <a:solidFill>
                  <a:srgbClr val="00B0F0"/>
                </a:solidFill>
              </a:rPr>
              <a:t> </a:t>
            </a:r>
            <a:r>
              <a:rPr lang="en-GB" sz="4500" i="1" dirty="0" err="1">
                <a:solidFill>
                  <a:srgbClr val="00B0F0"/>
                </a:solidFill>
              </a:rPr>
              <a:t>barnehage</a:t>
            </a:r>
            <a:r>
              <a:rPr lang="en-GB" sz="4500" dirty="0">
                <a:solidFill>
                  <a:srgbClr val="00B0F0"/>
                </a:solidFill>
              </a:rPr>
              <a:t>. [Online] Available at: </a:t>
            </a:r>
            <a:r>
              <a:rPr lang="en-GB" sz="4500" u="sng" dirty="0">
                <a:solidFill>
                  <a:srgbClr val="00B0F0"/>
                </a:solidFill>
                <a:hlinkClick r:id="rId4"/>
              </a:rPr>
              <a:t>http://www.fubhg.no/mobbing.179541.en.html</a:t>
            </a:r>
            <a:r>
              <a:rPr lang="en-GB" sz="4500" u="sng" dirty="0">
                <a:solidFill>
                  <a:srgbClr val="00B0F0"/>
                </a:solidFill>
              </a:rPr>
              <a:t> (Accessed: 15</a:t>
            </a:r>
            <a:r>
              <a:rPr lang="en-GB" sz="4500" u="sng" baseline="30000" dirty="0">
                <a:solidFill>
                  <a:srgbClr val="00B0F0"/>
                </a:solidFill>
              </a:rPr>
              <a:t>th</a:t>
            </a:r>
            <a:r>
              <a:rPr lang="en-GB" sz="4500" u="sng" dirty="0">
                <a:solidFill>
                  <a:srgbClr val="00B0F0"/>
                </a:solidFill>
              </a:rPr>
              <a:t> February 2016</a:t>
            </a:r>
            <a:r>
              <a:rPr lang="en-GB" sz="4500" u="sng" dirty="0" smtClean="0">
                <a:solidFill>
                  <a:srgbClr val="00B0F0"/>
                </a:solidFill>
              </a:rPr>
              <a:t>)</a:t>
            </a:r>
          </a:p>
          <a:p>
            <a:pPr marL="0" indent="0">
              <a:buNone/>
            </a:pPr>
            <a:endParaRPr lang="en-GB" sz="4500" dirty="0">
              <a:solidFill>
                <a:srgbClr val="00B0F0"/>
              </a:solidFill>
            </a:endParaRPr>
          </a:p>
          <a:p>
            <a:pPr marL="0" indent="0">
              <a:buNone/>
            </a:pPr>
            <a:r>
              <a:rPr lang="en-GB" sz="4500" dirty="0" err="1">
                <a:solidFill>
                  <a:srgbClr val="00B0F0"/>
                </a:solidFill>
              </a:rPr>
              <a:t>Foreldreutvalget</a:t>
            </a:r>
            <a:r>
              <a:rPr lang="en-GB" sz="4500" dirty="0">
                <a:solidFill>
                  <a:srgbClr val="00B0F0"/>
                </a:solidFill>
              </a:rPr>
              <a:t> for </a:t>
            </a:r>
            <a:r>
              <a:rPr lang="en-GB" sz="4500" dirty="0" err="1">
                <a:solidFill>
                  <a:srgbClr val="00B0F0"/>
                </a:solidFill>
              </a:rPr>
              <a:t>Barnehager</a:t>
            </a:r>
            <a:r>
              <a:rPr lang="en-GB" sz="4500" dirty="0">
                <a:solidFill>
                  <a:srgbClr val="00B0F0"/>
                </a:solidFill>
              </a:rPr>
              <a:t> (FUB) (2016b) </a:t>
            </a:r>
            <a:r>
              <a:rPr lang="en-GB" sz="4500" i="1" dirty="0" err="1">
                <a:solidFill>
                  <a:srgbClr val="00B0F0"/>
                </a:solidFill>
              </a:rPr>
              <a:t>Vaksne</a:t>
            </a:r>
            <a:r>
              <a:rPr lang="en-GB" sz="4500" i="1" dirty="0">
                <a:solidFill>
                  <a:srgbClr val="00B0F0"/>
                </a:solidFill>
              </a:rPr>
              <a:t> </a:t>
            </a:r>
            <a:r>
              <a:rPr lang="en-GB" sz="4500" i="1" dirty="0" err="1">
                <a:solidFill>
                  <a:srgbClr val="00B0F0"/>
                </a:solidFill>
              </a:rPr>
              <a:t>bagatelliserer</a:t>
            </a:r>
            <a:r>
              <a:rPr lang="en-GB" sz="4500" i="1" dirty="0">
                <a:solidFill>
                  <a:srgbClr val="00B0F0"/>
                </a:solidFill>
              </a:rPr>
              <a:t> mobbing </a:t>
            </a:r>
            <a:r>
              <a:rPr lang="en-GB" sz="4500" i="1" dirty="0" err="1">
                <a:solidFill>
                  <a:srgbClr val="00B0F0"/>
                </a:solidFill>
              </a:rPr>
              <a:t>i</a:t>
            </a:r>
            <a:r>
              <a:rPr lang="en-GB" sz="4500" i="1" dirty="0">
                <a:solidFill>
                  <a:srgbClr val="00B0F0"/>
                </a:solidFill>
              </a:rPr>
              <a:t> </a:t>
            </a:r>
            <a:r>
              <a:rPr lang="en-GB" sz="4500" i="1" dirty="0" err="1">
                <a:solidFill>
                  <a:srgbClr val="00B0F0"/>
                </a:solidFill>
              </a:rPr>
              <a:t>barnehagen</a:t>
            </a:r>
            <a:r>
              <a:rPr lang="en-GB" sz="4500" i="1" dirty="0">
                <a:solidFill>
                  <a:srgbClr val="00B0F0"/>
                </a:solidFill>
              </a:rPr>
              <a:t>.</a:t>
            </a:r>
            <a:r>
              <a:rPr lang="en-GB" sz="4500" dirty="0">
                <a:solidFill>
                  <a:srgbClr val="00B0F0"/>
                </a:solidFill>
              </a:rPr>
              <a:t> [Online] Available at: </a:t>
            </a:r>
            <a:r>
              <a:rPr lang="en-GB" sz="4500" u="sng" dirty="0">
                <a:solidFill>
                  <a:srgbClr val="00B0F0"/>
                </a:solidFill>
                <a:hlinkClick r:id="rId5"/>
              </a:rPr>
              <a:t>http://www.fubhg.no/vaksne-bagatelliserer-mobbing-i-barnehagen.5824556-179541.html</a:t>
            </a:r>
            <a:r>
              <a:rPr lang="en-GB" sz="4500" u="sng" dirty="0">
                <a:solidFill>
                  <a:srgbClr val="00B0F0"/>
                </a:solidFill>
              </a:rPr>
              <a:t> (Accessed: 15</a:t>
            </a:r>
            <a:r>
              <a:rPr lang="en-GB" sz="4500" u="sng" baseline="30000" dirty="0">
                <a:solidFill>
                  <a:srgbClr val="00B0F0"/>
                </a:solidFill>
              </a:rPr>
              <a:t>th</a:t>
            </a:r>
            <a:r>
              <a:rPr lang="en-GB" sz="4500" u="sng" dirty="0">
                <a:solidFill>
                  <a:srgbClr val="00B0F0"/>
                </a:solidFill>
              </a:rPr>
              <a:t> February 2016</a:t>
            </a:r>
            <a:r>
              <a:rPr lang="en-GB" sz="4500" u="sng" dirty="0" smtClean="0">
                <a:solidFill>
                  <a:srgbClr val="00B0F0"/>
                </a:solidFill>
              </a:rPr>
              <a:t>)</a:t>
            </a:r>
          </a:p>
          <a:p>
            <a:pPr marL="0" indent="0">
              <a:buNone/>
            </a:pPr>
            <a:endParaRPr lang="en-GB" sz="4500" dirty="0">
              <a:solidFill>
                <a:srgbClr val="00B0F0"/>
              </a:solidFill>
            </a:endParaRPr>
          </a:p>
          <a:p>
            <a:pPr marL="0" indent="0">
              <a:buNone/>
            </a:pPr>
            <a:r>
              <a:rPr lang="en-GB" sz="4500" dirty="0" err="1" smtClean="0">
                <a:solidFill>
                  <a:srgbClr val="00B0F0"/>
                </a:solidFill>
              </a:rPr>
              <a:t>Generalitat</a:t>
            </a:r>
            <a:r>
              <a:rPr lang="en-GB" sz="4500" dirty="0" smtClean="0">
                <a:solidFill>
                  <a:srgbClr val="00B0F0"/>
                </a:solidFill>
              </a:rPr>
              <a:t> </a:t>
            </a:r>
            <a:r>
              <a:rPr lang="en-GB" sz="4500" dirty="0">
                <a:solidFill>
                  <a:srgbClr val="00B0F0"/>
                </a:solidFill>
              </a:rPr>
              <a:t>de </a:t>
            </a:r>
            <a:r>
              <a:rPr lang="en-GB" sz="4500" dirty="0" err="1">
                <a:solidFill>
                  <a:srgbClr val="00B0F0"/>
                </a:solidFill>
              </a:rPr>
              <a:t>Catalunya</a:t>
            </a:r>
            <a:r>
              <a:rPr lang="en-GB" sz="4500" dirty="0">
                <a:solidFill>
                  <a:srgbClr val="00B0F0"/>
                </a:solidFill>
              </a:rPr>
              <a:t> </a:t>
            </a:r>
            <a:r>
              <a:rPr lang="en-GB" sz="4500" dirty="0" err="1">
                <a:solidFill>
                  <a:srgbClr val="00B0F0"/>
                </a:solidFill>
              </a:rPr>
              <a:t>Departament</a:t>
            </a:r>
            <a:r>
              <a:rPr lang="en-GB" sz="4500" dirty="0">
                <a:solidFill>
                  <a:srgbClr val="00B0F0"/>
                </a:solidFill>
              </a:rPr>
              <a:t> </a:t>
            </a:r>
            <a:r>
              <a:rPr lang="en-GB" sz="4500" dirty="0" err="1">
                <a:solidFill>
                  <a:srgbClr val="00B0F0"/>
                </a:solidFill>
              </a:rPr>
              <a:t>d’Ensenyament</a:t>
            </a:r>
            <a:r>
              <a:rPr lang="en-GB" sz="4500" dirty="0">
                <a:solidFill>
                  <a:srgbClr val="00B0F0"/>
                </a:solidFill>
              </a:rPr>
              <a:t> (2012</a:t>
            </a:r>
            <a:r>
              <a:rPr lang="en-GB" sz="4500" i="1" dirty="0">
                <a:solidFill>
                  <a:srgbClr val="00B0F0"/>
                </a:solidFill>
              </a:rPr>
              <a:t>) </a:t>
            </a:r>
            <a:r>
              <a:rPr lang="en-GB" sz="4500" i="1" dirty="0" err="1">
                <a:solidFill>
                  <a:srgbClr val="00B0F0"/>
                </a:solidFill>
              </a:rPr>
              <a:t>Currículum</a:t>
            </a:r>
            <a:r>
              <a:rPr lang="en-GB" sz="4500" i="1" dirty="0">
                <a:solidFill>
                  <a:srgbClr val="00B0F0"/>
                </a:solidFill>
              </a:rPr>
              <a:t> </a:t>
            </a:r>
            <a:r>
              <a:rPr lang="en-GB" sz="4500" i="1" dirty="0" err="1">
                <a:solidFill>
                  <a:srgbClr val="00B0F0"/>
                </a:solidFill>
              </a:rPr>
              <a:t>i</a:t>
            </a:r>
            <a:r>
              <a:rPr lang="en-GB" sz="4500" i="1" dirty="0">
                <a:solidFill>
                  <a:srgbClr val="00B0F0"/>
                </a:solidFill>
              </a:rPr>
              <a:t> </a:t>
            </a:r>
            <a:r>
              <a:rPr lang="en-GB" sz="4500" i="1" dirty="0" err="1">
                <a:solidFill>
                  <a:srgbClr val="00B0F0"/>
                </a:solidFill>
              </a:rPr>
              <a:t>Orientacions</a:t>
            </a:r>
            <a:r>
              <a:rPr lang="en-GB" sz="4500" i="1" dirty="0">
                <a:solidFill>
                  <a:srgbClr val="00B0F0"/>
                </a:solidFill>
              </a:rPr>
              <a:t> </a:t>
            </a:r>
            <a:r>
              <a:rPr lang="en-GB" sz="4500" i="1" dirty="0" err="1">
                <a:solidFill>
                  <a:srgbClr val="00B0F0"/>
                </a:solidFill>
              </a:rPr>
              <a:t>Educació</a:t>
            </a:r>
            <a:r>
              <a:rPr lang="en-GB" sz="4500" i="1" dirty="0">
                <a:solidFill>
                  <a:srgbClr val="00B0F0"/>
                </a:solidFill>
              </a:rPr>
              <a:t> </a:t>
            </a:r>
            <a:r>
              <a:rPr lang="en-GB" sz="4500" i="1" dirty="0" err="1">
                <a:solidFill>
                  <a:srgbClr val="00B0F0"/>
                </a:solidFill>
              </a:rPr>
              <a:t>Infantil</a:t>
            </a:r>
            <a:r>
              <a:rPr lang="en-GB" sz="4500" i="1" dirty="0">
                <a:solidFill>
                  <a:srgbClr val="00B0F0"/>
                </a:solidFill>
              </a:rPr>
              <a:t> Primer </a:t>
            </a:r>
            <a:r>
              <a:rPr lang="en-GB" sz="4500" i="1" dirty="0" err="1">
                <a:solidFill>
                  <a:srgbClr val="00B0F0"/>
                </a:solidFill>
              </a:rPr>
              <a:t>Cicle</a:t>
            </a:r>
            <a:r>
              <a:rPr lang="en-GB" sz="4500" i="1" dirty="0">
                <a:solidFill>
                  <a:srgbClr val="00B0F0"/>
                </a:solidFill>
              </a:rPr>
              <a:t>, </a:t>
            </a:r>
            <a:r>
              <a:rPr lang="en-GB" sz="4500" dirty="0">
                <a:solidFill>
                  <a:srgbClr val="00B0F0"/>
                </a:solidFill>
              </a:rPr>
              <a:t>[Online] Available at:  </a:t>
            </a:r>
            <a:r>
              <a:rPr lang="en-GB" sz="4500" u="sng" dirty="0">
                <a:solidFill>
                  <a:srgbClr val="00B0F0"/>
                </a:solidFill>
                <a:hlinkClick r:id="rId6"/>
              </a:rPr>
              <a:t>http://www.ensenyament.gencat.cat/web/.content/home/departament/publicacions/colleccions/curriculum/curriculum_infantil.pdf</a:t>
            </a:r>
            <a:r>
              <a:rPr lang="en-GB" sz="4500" dirty="0">
                <a:solidFill>
                  <a:srgbClr val="00B0F0"/>
                </a:solidFill>
              </a:rPr>
              <a:t>  (Accessed: 1</a:t>
            </a:r>
            <a:r>
              <a:rPr lang="en-GB" sz="4500" baseline="30000" dirty="0">
                <a:solidFill>
                  <a:srgbClr val="00B0F0"/>
                </a:solidFill>
              </a:rPr>
              <a:t>st</a:t>
            </a:r>
            <a:r>
              <a:rPr lang="en-GB" sz="4500" dirty="0">
                <a:solidFill>
                  <a:srgbClr val="00B0F0"/>
                </a:solidFill>
              </a:rPr>
              <a:t> February 2016</a:t>
            </a:r>
            <a:r>
              <a:rPr lang="en-GB" sz="4500" dirty="0" smtClean="0">
                <a:solidFill>
                  <a:srgbClr val="00B0F0"/>
                </a:solidFill>
              </a:rPr>
              <a:t>)</a:t>
            </a:r>
          </a:p>
          <a:p>
            <a:pPr marL="0" indent="0">
              <a:buNone/>
            </a:pPr>
            <a:endParaRPr lang="en-GB" sz="4500" dirty="0" smtClean="0">
              <a:solidFill>
                <a:srgbClr val="00B0F0"/>
              </a:solidFill>
            </a:endParaRPr>
          </a:p>
          <a:p>
            <a:pPr marL="0" indent="0">
              <a:buNone/>
            </a:pPr>
            <a:endParaRPr lang="en-GB" sz="3800" dirty="0"/>
          </a:p>
          <a:p>
            <a:pPr marL="0" indent="0">
              <a:buNone/>
            </a:pPr>
            <a:endParaRPr lang="en-GB" dirty="0"/>
          </a:p>
        </p:txBody>
      </p:sp>
      <p:pic>
        <p:nvPicPr>
          <p:cNvPr id="4" name="Picture 3" descr="toddler.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5333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507288" cy="6480720"/>
          </a:xfrm>
        </p:spPr>
        <p:txBody>
          <a:bodyPr>
            <a:noAutofit/>
          </a:bodyPr>
          <a:lstStyle/>
          <a:p>
            <a:pPr marL="0" indent="0">
              <a:buNone/>
            </a:pPr>
            <a:r>
              <a:rPr lang="en-GB" sz="1800" dirty="0" smtClean="0">
                <a:solidFill>
                  <a:srgbClr val="00B0F0"/>
                </a:solidFill>
              </a:rPr>
              <a:t>Harker L. (2006) </a:t>
            </a:r>
            <a:r>
              <a:rPr lang="en-GB" sz="1800" i="1" dirty="0" smtClean="0">
                <a:solidFill>
                  <a:srgbClr val="00B0F0"/>
                </a:solidFill>
              </a:rPr>
              <a:t>Shelter: More than one million children in England live in bad housing</a:t>
            </a:r>
            <a:r>
              <a:rPr lang="en-GB" sz="1800" dirty="0" smtClean="0">
                <a:solidFill>
                  <a:srgbClr val="00B0F0"/>
                </a:solidFill>
              </a:rPr>
              <a:t>. [Online] Available at: </a:t>
            </a:r>
            <a:r>
              <a:rPr lang="en-GB" sz="1800" u="sng" dirty="0" smtClean="0">
                <a:solidFill>
                  <a:srgbClr val="00B0F0"/>
                </a:solidFill>
                <a:hlinkClick r:id="rId2"/>
              </a:rPr>
              <a:t>http://www.engand.shelter.org.uk/_data/assets/pdf_file/0016/39202/Chance_of_a_lifetime.pdf</a:t>
            </a:r>
            <a:r>
              <a:rPr lang="en-GB" sz="1800" dirty="0" smtClean="0">
                <a:solidFill>
                  <a:srgbClr val="00B0F0"/>
                </a:solidFill>
              </a:rPr>
              <a:t>  (Accessed: 29</a:t>
            </a:r>
            <a:r>
              <a:rPr lang="en-GB" sz="1800" baseline="30000" dirty="0" smtClean="0">
                <a:solidFill>
                  <a:srgbClr val="00B0F0"/>
                </a:solidFill>
              </a:rPr>
              <a:t>th</a:t>
            </a:r>
            <a:r>
              <a:rPr lang="en-GB" sz="1800" dirty="0" smtClean="0">
                <a:solidFill>
                  <a:srgbClr val="00B0F0"/>
                </a:solidFill>
              </a:rPr>
              <a:t> January 2016)</a:t>
            </a:r>
          </a:p>
          <a:p>
            <a:pPr marL="0" indent="0">
              <a:buNone/>
            </a:pPr>
            <a:endParaRPr lang="en-GB" sz="1800" dirty="0" smtClean="0">
              <a:solidFill>
                <a:srgbClr val="00B0F0"/>
              </a:solidFill>
            </a:endParaRPr>
          </a:p>
          <a:p>
            <a:pPr marL="0" indent="0">
              <a:buNone/>
            </a:pPr>
            <a:r>
              <a:rPr lang="en-GB" sz="1800" dirty="0" err="1" smtClean="0">
                <a:solidFill>
                  <a:srgbClr val="00B0F0"/>
                </a:solidFill>
              </a:rPr>
              <a:t>Ipsos</a:t>
            </a:r>
            <a:r>
              <a:rPr lang="en-GB" sz="1800" dirty="0" smtClean="0">
                <a:solidFill>
                  <a:srgbClr val="00B0F0"/>
                </a:solidFill>
              </a:rPr>
              <a:t> </a:t>
            </a:r>
            <a:r>
              <a:rPr lang="en-GB" sz="1800" dirty="0">
                <a:solidFill>
                  <a:srgbClr val="00B0F0"/>
                </a:solidFill>
              </a:rPr>
              <a:t>MORI (2011) </a:t>
            </a:r>
            <a:r>
              <a:rPr lang="en-GB" sz="1800" i="1" dirty="0">
                <a:solidFill>
                  <a:srgbClr val="00B0F0"/>
                </a:solidFill>
              </a:rPr>
              <a:t>Children’s Well-being in UK, Sweden and Spain: The Role of Inequality and Materialism </a:t>
            </a:r>
            <a:r>
              <a:rPr lang="en-GB" sz="1800" dirty="0">
                <a:solidFill>
                  <a:srgbClr val="00B0F0"/>
                </a:solidFill>
              </a:rPr>
              <a:t>[Online] Available at:  </a:t>
            </a:r>
            <a:r>
              <a:rPr lang="en-GB" sz="1800" u="sng" dirty="0">
                <a:solidFill>
                  <a:srgbClr val="00B0F0"/>
                </a:solidFill>
                <a:hlinkClick r:id="rId3"/>
              </a:rPr>
              <a:t>http://www.unicef.org.uk/Documents/Publications/IPSOS_UNICEF_ChildWellBeingreport.pdf</a:t>
            </a:r>
            <a:r>
              <a:rPr lang="en-GB" sz="1800" dirty="0">
                <a:solidFill>
                  <a:srgbClr val="00B0F0"/>
                </a:solidFill>
              </a:rPr>
              <a:t> (Accessed: 3</a:t>
            </a:r>
            <a:r>
              <a:rPr lang="en-GB" sz="1800" baseline="30000" dirty="0">
                <a:solidFill>
                  <a:srgbClr val="00B0F0"/>
                </a:solidFill>
              </a:rPr>
              <a:t>rd</a:t>
            </a:r>
            <a:r>
              <a:rPr lang="en-GB" sz="1800" dirty="0">
                <a:solidFill>
                  <a:srgbClr val="00B0F0"/>
                </a:solidFill>
              </a:rPr>
              <a:t> January 2016</a:t>
            </a:r>
            <a:r>
              <a:rPr lang="en-GB" sz="1800" dirty="0" smtClean="0">
                <a:solidFill>
                  <a:srgbClr val="00B0F0"/>
                </a:solidFill>
              </a:rPr>
              <a:t>)</a:t>
            </a:r>
          </a:p>
          <a:p>
            <a:pPr marL="0" indent="0">
              <a:buNone/>
            </a:pPr>
            <a:endParaRPr lang="en-GB" sz="1800" dirty="0">
              <a:solidFill>
                <a:srgbClr val="00B0F0"/>
              </a:solidFill>
            </a:endParaRPr>
          </a:p>
          <a:p>
            <a:pPr marL="0" indent="0">
              <a:buNone/>
            </a:pPr>
            <a:r>
              <a:rPr lang="en-GB" sz="1800" dirty="0">
                <a:solidFill>
                  <a:srgbClr val="00B0F0"/>
                </a:solidFill>
              </a:rPr>
              <a:t>Marmot M. (2010)</a:t>
            </a:r>
            <a:r>
              <a:rPr lang="en-GB" sz="1800" i="1" dirty="0">
                <a:solidFill>
                  <a:srgbClr val="00B0F0"/>
                </a:solidFill>
              </a:rPr>
              <a:t> Strategic Review of Health Inequalities in England Post-2010</a:t>
            </a:r>
            <a:r>
              <a:rPr lang="en-GB" sz="1800" dirty="0">
                <a:solidFill>
                  <a:srgbClr val="00B0F0"/>
                </a:solidFill>
              </a:rPr>
              <a:t>. </a:t>
            </a:r>
            <a:r>
              <a:rPr lang="en-GB" sz="1800" i="1" dirty="0">
                <a:solidFill>
                  <a:srgbClr val="00B0F0"/>
                </a:solidFill>
              </a:rPr>
              <a:t>Fair Society, Healthy Lives:  The Marmot Review Executive Summary.</a:t>
            </a:r>
            <a:r>
              <a:rPr lang="en-GB" sz="1800" dirty="0">
                <a:solidFill>
                  <a:srgbClr val="00B0F0"/>
                </a:solidFill>
              </a:rPr>
              <a:t> [Online] Available at: </a:t>
            </a:r>
            <a:r>
              <a:rPr lang="en-GB" sz="1800" u="sng" dirty="0">
                <a:solidFill>
                  <a:srgbClr val="00B0F0"/>
                </a:solidFill>
                <a:hlinkClick r:id="rId4"/>
              </a:rPr>
              <a:t>https://www.instituteofhealthequity.org/...</a:t>
            </a:r>
            <a:r>
              <a:rPr lang="en-GB" sz="1800" b="1" u="sng" dirty="0">
                <a:solidFill>
                  <a:srgbClr val="00B0F0"/>
                </a:solidFill>
                <a:hlinkClick r:id="rId4"/>
              </a:rPr>
              <a:t>marmot</a:t>
            </a:r>
            <a:r>
              <a:rPr lang="en-GB" sz="1800" u="sng" dirty="0">
                <a:solidFill>
                  <a:srgbClr val="00B0F0"/>
                </a:solidFill>
                <a:hlinkClick r:id="rId4"/>
              </a:rPr>
              <a:t>-</a:t>
            </a:r>
            <a:r>
              <a:rPr lang="en-GB" sz="1800" b="1" u="sng" dirty="0">
                <a:solidFill>
                  <a:srgbClr val="00B0F0"/>
                </a:solidFill>
                <a:hlinkClick r:id="rId4"/>
              </a:rPr>
              <a:t>review</a:t>
            </a:r>
            <a:r>
              <a:rPr lang="en-GB" sz="1800" u="sng" dirty="0">
                <a:solidFill>
                  <a:srgbClr val="00B0F0"/>
                </a:solidFill>
                <a:hlinkClick r:id="rId4"/>
              </a:rPr>
              <a:t>/fair-society-healthy-lives-executive-summary.pdf</a:t>
            </a:r>
            <a:r>
              <a:rPr lang="en-GB" sz="1800" i="1" dirty="0">
                <a:solidFill>
                  <a:srgbClr val="00B0F0"/>
                </a:solidFill>
              </a:rPr>
              <a:t> </a:t>
            </a:r>
            <a:r>
              <a:rPr lang="en-GB" sz="1800" dirty="0">
                <a:solidFill>
                  <a:srgbClr val="00B0F0"/>
                </a:solidFill>
              </a:rPr>
              <a:t>(Accessed: 9</a:t>
            </a:r>
            <a:r>
              <a:rPr lang="en-GB" sz="1800" baseline="30000" dirty="0">
                <a:solidFill>
                  <a:srgbClr val="00B0F0"/>
                </a:solidFill>
              </a:rPr>
              <a:t>th</a:t>
            </a:r>
            <a:r>
              <a:rPr lang="en-GB" sz="1800" dirty="0">
                <a:solidFill>
                  <a:srgbClr val="00B0F0"/>
                </a:solidFill>
              </a:rPr>
              <a:t> February 2016</a:t>
            </a:r>
            <a:r>
              <a:rPr lang="en-GB" sz="1800" dirty="0" smtClean="0">
                <a:solidFill>
                  <a:srgbClr val="00B0F0"/>
                </a:solidFill>
              </a:rPr>
              <a:t>)</a:t>
            </a:r>
          </a:p>
          <a:p>
            <a:pPr marL="0" indent="0">
              <a:buNone/>
            </a:pPr>
            <a:endParaRPr lang="en-GB" sz="1800" dirty="0">
              <a:solidFill>
                <a:srgbClr val="00B0F0"/>
              </a:solidFill>
            </a:endParaRPr>
          </a:p>
          <a:p>
            <a:pPr marL="0" indent="0">
              <a:buNone/>
            </a:pPr>
            <a:r>
              <a:rPr lang="en-GB" sz="1800" dirty="0" err="1">
                <a:solidFill>
                  <a:srgbClr val="00B0F0"/>
                </a:solidFill>
              </a:rPr>
              <a:t>Siraj</a:t>
            </a:r>
            <a:r>
              <a:rPr lang="en-GB" sz="1800" dirty="0">
                <a:solidFill>
                  <a:srgbClr val="00B0F0"/>
                </a:solidFill>
              </a:rPr>
              <a:t> I., Kingston D. and </a:t>
            </a:r>
            <a:r>
              <a:rPr lang="en-GB" sz="1800" dirty="0" err="1">
                <a:solidFill>
                  <a:srgbClr val="00B0F0"/>
                </a:solidFill>
              </a:rPr>
              <a:t>Melhuish</a:t>
            </a:r>
            <a:r>
              <a:rPr lang="en-GB" sz="1800" dirty="0">
                <a:solidFill>
                  <a:srgbClr val="00B0F0"/>
                </a:solidFill>
              </a:rPr>
              <a:t> E. (2015) </a:t>
            </a:r>
            <a:r>
              <a:rPr lang="en-GB" sz="1800" i="1" dirty="0">
                <a:solidFill>
                  <a:srgbClr val="00B0F0"/>
                </a:solidFill>
              </a:rPr>
              <a:t>Assessing Quality in Early Childhood Education and Care - Sustained Shared Thinking and Emotional Wellbeing Scale for 2 – 5 year olds provision</a:t>
            </a:r>
            <a:r>
              <a:rPr lang="en-GB" sz="1800" dirty="0">
                <a:solidFill>
                  <a:srgbClr val="00B0F0"/>
                </a:solidFill>
              </a:rPr>
              <a:t>. London: IOE Press</a:t>
            </a:r>
            <a:r>
              <a:rPr lang="en-GB" sz="1800" dirty="0" smtClean="0">
                <a:solidFill>
                  <a:srgbClr val="00B0F0"/>
                </a:solidFill>
              </a:rPr>
              <a:t>.</a:t>
            </a:r>
          </a:p>
          <a:p>
            <a:pPr marL="0" indent="0">
              <a:buNone/>
            </a:pPr>
            <a:endParaRPr lang="en-GB" sz="1800" dirty="0">
              <a:solidFill>
                <a:srgbClr val="00B0F0"/>
              </a:solidFill>
            </a:endParaRPr>
          </a:p>
          <a:p>
            <a:pPr marL="0" indent="0">
              <a:buNone/>
            </a:pPr>
            <a:r>
              <a:rPr lang="en-GB" sz="1800" dirty="0" smtClean="0">
                <a:solidFill>
                  <a:srgbClr val="00B0F0"/>
                </a:solidFill>
              </a:rPr>
              <a:t>UNICEF </a:t>
            </a:r>
            <a:r>
              <a:rPr lang="en-GB" sz="1800" dirty="0">
                <a:solidFill>
                  <a:srgbClr val="00B0F0"/>
                </a:solidFill>
              </a:rPr>
              <a:t>(2000) </a:t>
            </a:r>
            <a:r>
              <a:rPr lang="en-GB" sz="1800" i="1" dirty="0">
                <a:solidFill>
                  <a:srgbClr val="00B0F0"/>
                </a:solidFill>
              </a:rPr>
              <a:t>A League Table of Child Poverty in Rich Nations. </a:t>
            </a:r>
            <a:r>
              <a:rPr lang="en-GB" sz="1800" dirty="0">
                <a:solidFill>
                  <a:srgbClr val="00B0F0"/>
                </a:solidFill>
              </a:rPr>
              <a:t>[Online] Available at: </a:t>
            </a:r>
            <a:r>
              <a:rPr lang="en-GB" sz="1800" u="sng" dirty="0">
                <a:solidFill>
                  <a:srgbClr val="00B0F0"/>
                </a:solidFill>
                <a:hlinkClick r:id="rId5"/>
              </a:rPr>
              <a:t>http://www.unicef-irc.org/publications/pdf/repcard1e.pdf</a:t>
            </a:r>
            <a:r>
              <a:rPr lang="en-GB" sz="1800" dirty="0">
                <a:solidFill>
                  <a:srgbClr val="00B0F0"/>
                </a:solidFill>
              </a:rPr>
              <a:t>  (Accessed: 3</a:t>
            </a:r>
            <a:r>
              <a:rPr lang="en-GB" sz="1800" baseline="30000" dirty="0">
                <a:solidFill>
                  <a:srgbClr val="00B0F0"/>
                </a:solidFill>
              </a:rPr>
              <a:t>rd</a:t>
            </a:r>
            <a:r>
              <a:rPr lang="en-GB" sz="1800" dirty="0">
                <a:solidFill>
                  <a:srgbClr val="00B0F0"/>
                </a:solidFill>
              </a:rPr>
              <a:t> January 2016</a:t>
            </a:r>
            <a:r>
              <a:rPr lang="en-GB" sz="1800" dirty="0" smtClean="0">
                <a:solidFill>
                  <a:srgbClr val="00B0F0"/>
                </a:solidFill>
              </a:rPr>
              <a:t>)</a:t>
            </a:r>
          </a:p>
          <a:p>
            <a:pPr marL="0" indent="0">
              <a:buNone/>
            </a:pPr>
            <a:endParaRPr lang="en-GB" sz="1800" dirty="0">
              <a:solidFill>
                <a:srgbClr val="00B0F0"/>
              </a:solidFill>
            </a:endParaRPr>
          </a:p>
          <a:p>
            <a:pPr marL="0" indent="0">
              <a:buNone/>
            </a:pPr>
            <a:r>
              <a:rPr lang="en-GB" sz="1800" dirty="0" smtClean="0">
                <a:solidFill>
                  <a:srgbClr val="00B0F0"/>
                </a:solidFill>
              </a:rPr>
              <a:t>UNICEF </a:t>
            </a:r>
            <a:r>
              <a:rPr lang="en-GB" sz="1800" dirty="0">
                <a:solidFill>
                  <a:srgbClr val="00B0F0"/>
                </a:solidFill>
              </a:rPr>
              <a:t>(2013) </a:t>
            </a:r>
            <a:r>
              <a:rPr lang="en-GB" sz="1800" i="1" dirty="0">
                <a:solidFill>
                  <a:srgbClr val="00B0F0"/>
                </a:solidFill>
              </a:rPr>
              <a:t>Report Card 11: Child Well-Being in Rich Countries.</a:t>
            </a:r>
            <a:r>
              <a:rPr lang="en-GB" sz="1800" dirty="0">
                <a:solidFill>
                  <a:srgbClr val="00B0F0"/>
                </a:solidFill>
              </a:rPr>
              <a:t> [</a:t>
            </a:r>
            <a:r>
              <a:rPr lang="en-GB" sz="1800" dirty="0" smtClean="0">
                <a:solidFill>
                  <a:srgbClr val="00B0F0"/>
                </a:solidFill>
              </a:rPr>
              <a:t>Online</a:t>
            </a:r>
            <a:r>
              <a:rPr lang="en-GB" sz="1800" dirty="0">
                <a:solidFill>
                  <a:srgbClr val="00B0F0"/>
                </a:solidFill>
              </a:rPr>
              <a:t>] Available at: </a:t>
            </a:r>
            <a:r>
              <a:rPr lang="en-GB" sz="1800" u="sng" dirty="0">
                <a:solidFill>
                  <a:srgbClr val="00B0F0"/>
                </a:solidFill>
                <a:hlinkClick r:id="rId6"/>
              </a:rPr>
              <a:t>http://www.unicef.org.uk/Images/Campaigns/FINAL_RC11-ENG-LORES-fnl2.pdf</a:t>
            </a:r>
            <a:r>
              <a:rPr lang="en-GB" sz="1800" dirty="0">
                <a:solidFill>
                  <a:srgbClr val="00B0F0"/>
                </a:solidFill>
              </a:rPr>
              <a:t> (Accessed: 15</a:t>
            </a:r>
            <a:r>
              <a:rPr lang="en-GB" sz="1800" baseline="30000" dirty="0">
                <a:solidFill>
                  <a:srgbClr val="00B0F0"/>
                </a:solidFill>
              </a:rPr>
              <a:t>th</a:t>
            </a:r>
            <a:r>
              <a:rPr lang="en-GB" sz="1800" dirty="0">
                <a:solidFill>
                  <a:srgbClr val="00B0F0"/>
                </a:solidFill>
              </a:rPr>
              <a:t> December 2015)</a:t>
            </a:r>
          </a:p>
          <a:p>
            <a:endParaRPr lang="en-GB" sz="1100" dirty="0"/>
          </a:p>
        </p:txBody>
      </p:sp>
      <p:pic>
        <p:nvPicPr>
          <p:cNvPr id="4" name="Picture 3" descr="toddler.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0488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9525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200" dirty="0" smtClean="0">
                <a:solidFill>
                  <a:srgbClr val="00B0F0"/>
                </a:solidFill>
              </a:rPr>
              <a:t>International and National Context of Wellbeing:</a:t>
            </a:r>
            <a:endParaRPr lang="en-GB" sz="3200" dirty="0">
              <a:solidFill>
                <a:srgbClr val="00B0F0"/>
              </a:solidFill>
            </a:endParaRPr>
          </a:p>
        </p:txBody>
      </p:sp>
      <p:sp>
        <p:nvSpPr>
          <p:cNvPr id="3" name="Content Placeholder 2"/>
          <p:cNvSpPr>
            <a:spLocks noGrp="1"/>
          </p:cNvSpPr>
          <p:nvPr>
            <p:ph idx="1"/>
          </p:nvPr>
        </p:nvSpPr>
        <p:spPr>
          <a:xfrm>
            <a:off x="457200" y="1052736"/>
            <a:ext cx="8229600" cy="5400421"/>
          </a:xfrm>
        </p:spPr>
        <p:txBody>
          <a:bodyPr>
            <a:normAutofit lnSpcReduction="10000"/>
          </a:bodyPr>
          <a:lstStyle/>
          <a:p>
            <a:pPr marL="0" indent="0">
              <a:buNone/>
            </a:pPr>
            <a:r>
              <a:rPr lang="en-GB" sz="2400" b="1" dirty="0" smtClean="0">
                <a:solidFill>
                  <a:srgbClr val="00B0F0"/>
                </a:solidFill>
              </a:rPr>
              <a:t>International:</a:t>
            </a:r>
          </a:p>
          <a:p>
            <a:pPr marL="0" indent="0">
              <a:buNone/>
            </a:pPr>
            <a:r>
              <a:rPr lang="en-GB" sz="2400" dirty="0" smtClean="0">
                <a:solidFill>
                  <a:srgbClr val="00B0F0"/>
                </a:solidFill>
              </a:rPr>
              <a:t>UNICEF – wellbeing report cards</a:t>
            </a:r>
          </a:p>
          <a:p>
            <a:pPr marL="0" indent="0">
              <a:buNone/>
            </a:pPr>
            <a:r>
              <a:rPr lang="en-GB" sz="2400" b="1" dirty="0" smtClean="0">
                <a:solidFill>
                  <a:srgbClr val="00B0F0"/>
                </a:solidFill>
              </a:rPr>
              <a:t>England:</a:t>
            </a:r>
          </a:p>
          <a:p>
            <a:pPr marL="0" indent="0">
              <a:buNone/>
            </a:pPr>
            <a:r>
              <a:rPr lang="en-GB" sz="2400" dirty="0" smtClean="0">
                <a:solidFill>
                  <a:srgbClr val="00B0F0"/>
                </a:solidFill>
              </a:rPr>
              <a:t>Children Act 1989, 2004, Childcare Act 2006, Early Years Entitlement, Free Early Education for Two year olds, All Party Parliamentary Group on Wellbeing Economics, 2014</a:t>
            </a:r>
          </a:p>
          <a:p>
            <a:pPr marL="0" indent="0">
              <a:buNone/>
            </a:pPr>
            <a:r>
              <a:rPr lang="en-GB" sz="2400" b="1" dirty="0" smtClean="0">
                <a:solidFill>
                  <a:srgbClr val="00B0F0"/>
                </a:solidFill>
              </a:rPr>
              <a:t>Norway:</a:t>
            </a:r>
          </a:p>
          <a:p>
            <a:pPr marL="0" indent="0">
              <a:buNone/>
            </a:pPr>
            <a:r>
              <a:rPr lang="en-GB" sz="2400" dirty="0" smtClean="0">
                <a:solidFill>
                  <a:srgbClr val="00B0F0"/>
                </a:solidFill>
              </a:rPr>
              <a:t>20 hours free kindergarten a week for low income families, national information and guidance on wellbeing, Centre for Learning Environments, National Parents’ Committee for Kindergartens  </a:t>
            </a:r>
            <a:endParaRPr lang="en-GB" sz="2400" dirty="0">
              <a:solidFill>
                <a:srgbClr val="00B0F0"/>
              </a:solidFill>
            </a:endParaRPr>
          </a:p>
          <a:p>
            <a:pPr marL="0" indent="0">
              <a:buNone/>
            </a:pPr>
            <a:r>
              <a:rPr lang="en-GB" sz="2400" b="1" dirty="0" smtClean="0">
                <a:solidFill>
                  <a:srgbClr val="00B0F0"/>
                </a:solidFill>
              </a:rPr>
              <a:t>Spain:</a:t>
            </a:r>
          </a:p>
          <a:p>
            <a:pPr marL="0" indent="0">
              <a:buNone/>
            </a:pPr>
            <a:r>
              <a:rPr lang="en-GB" sz="2400" dirty="0" err="1" smtClean="0">
                <a:solidFill>
                  <a:srgbClr val="00B0F0"/>
                </a:solidFill>
              </a:rPr>
              <a:t>Deapartment</a:t>
            </a:r>
            <a:r>
              <a:rPr lang="en-GB" sz="2400" dirty="0" smtClean="0">
                <a:solidFill>
                  <a:srgbClr val="00B0F0"/>
                </a:solidFill>
              </a:rPr>
              <a:t> of </a:t>
            </a:r>
            <a:r>
              <a:rPr lang="en-GB" sz="2400" dirty="0" err="1">
                <a:solidFill>
                  <a:srgbClr val="00B0F0"/>
                </a:solidFill>
              </a:rPr>
              <a:t>d</a:t>
            </a:r>
            <a:r>
              <a:rPr lang="en-GB" sz="2400" dirty="0" err="1" smtClean="0">
                <a:solidFill>
                  <a:srgbClr val="00B0F0"/>
                </a:solidFill>
              </a:rPr>
              <a:t>’Educació</a:t>
            </a:r>
            <a:r>
              <a:rPr lang="en-GB" sz="2400" dirty="0" smtClean="0">
                <a:solidFill>
                  <a:srgbClr val="00B0F0"/>
                </a:solidFill>
              </a:rPr>
              <a:t>, 2010, </a:t>
            </a:r>
            <a:r>
              <a:rPr lang="en-GB" sz="2400" dirty="0" err="1" smtClean="0">
                <a:solidFill>
                  <a:srgbClr val="00B0F0"/>
                </a:solidFill>
              </a:rPr>
              <a:t>Generalitat</a:t>
            </a:r>
            <a:r>
              <a:rPr lang="en-GB" sz="2400" dirty="0" smtClean="0">
                <a:solidFill>
                  <a:srgbClr val="00B0F0"/>
                </a:solidFill>
              </a:rPr>
              <a:t> de </a:t>
            </a:r>
            <a:r>
              <a:rPr lang="en-GB" sz="2400" dirty="0" err="1" smtClean="0">
                <a:solidFill>
                  <a:srgbClr val="00B0F0"/>
                </a:solidFill>
              </a:rPr>
              <a:t>Catalunya</a:t>
            </a:r>
            <a:r>
              <a:rPr lang="en-GB" sz="2400" dirty="0" smtClean="0">
                <a:solidFill>
                  <a:srgbClr val="00B0F0"/>
                </a:solidFill>
              </a:rPr>
              <a:t> </a:t>
            </a:r>
            <a:r>
              <a:rPr lang="en-GB" sz="2400" dirty="0" err="1" smtClean="0">
                <a:solidFill>
                  <a:srgbClr val="00B0F0"/>
                </a:solidFill>
              </a:rPr>
              <a:t>Deparment</a:t>
            </a:r>
            <a:r>
              <a:rPr lang="en-GB" sz="2400" dirty="0" smtClean="0">
                <a:solidFill>
                  <a:srgbClr val="00B0F0"/>
                </a:solidFill>
              </a:rPr>
              <a:t> d’ </a:t>
            </a:r>
            <a:r>
              <a:rPr lang="en-GB" sz="2400" dirty="0" err="1" smtClean="0">
                <a:solidFill>
                  <a:srgbClr val="00B0F0"/>
                </a:solidFill>
              </a:rPr>
              <a:t>Ensenyament</a:t>
            </a:r>
            <a:r>
              <a:rPr lang="en-GB" sz="2400" dirty="0" smtClean="0">
                <a:solidFill>
                  <a:srgbClr val="00B0F0"/>
                </a:solidFill>
              </a:rPr>
              <a:t> 2012</a:t>
            </a: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6168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UNICEF Report Card 11</a:t>
            </a:r>
            <a:endParaRPr lang="en-GB" dirty="0">
              <a:solidFill>
                <a:srgbClr val="00B0F0"/>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solidFill>
                  <a:srgbClr val="00B0F0"/>
                </a:solidFill>
              </a:rPr>
              <a:t>Material Wellbeing</a:t>
            </a:r>
          </a:p>
          <a:p>
            <a:pPr marL="514350" indent="-514350">
              <a:buFont typeface="+mj-lt"/>
              <a:buAutoNum type="arabicPeriod"/>
            </a:pPr>
            <a:r>
              <a:rPr lang="en-GB" dirty="0" smtClean="0">
                <a:solidFill>
                  <a:srgbClr val="00B0F0"/>
                </a:solidFill>
              </a:rPr>
              <a:t>Health</a:t>
            </a:r>
          </a:p>
          <a:p>
            <a:pPr marL="514350" indent="-514350">
              <a:buFont typeface="+mj-lt"/>
              <a:buAutoNum type="arabicPeriod"/>
            </a:pPr>
            <a:r>
              <a:rPr lang="en-GB" dirty="0" smtClean="0">
                <a:solidFill>
                  <a:srgbClr val="00B0F0"/>
                </a:solidFill>
              </a:rPr>
              <a:t>Education</a:t>
            </a:r>
          </a:p>
          <a:p>
            <a:pPr marL="514350" indent="-514350">
              <a:buFont typeface="+mj-lt"/>
              <a:buAutoNum type="arabicPeriod"/>
            </a:pPr>
            <a:r>
              <a:rPr lang="en-GB" dirty="0" smtClean="0">
                <a:solidFill>
                  <a:srgbClr val="00B0F0"/>
                </a:solidFill>
              </a:rPr>
              <a:t>Behaviour and Risk</a:t>
            </a:r>
          </a:p>
          <a:p>
            <a:pPr marL="514350" indent="-514350">
              <a:buFont typeface="+mj-lt"/>
              <a:buAutoNum type="arabicPeriod"/>
            </a:pPr>
            <a:r>
              <a:rPr lang="en-GB" dirty="0" smtClean="0">
                <a:solidFill>
                  <a:srgbClr val="00B0F0"/>
                </a:solidFill>
              </a:rPr>
              <a:t>Housing and Environment</a:t>
            </a:r>
          </a:p>
          <a:p>
            <a:pPr marL="0" indent="0">
              <a:buNone/>
            </a:pPr>
            <a:endParaRPr lang="en-GB"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1962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Diagram 4"/>
          <p:cNvGraphicFramePr/>
          <p:nvPr>
            <p:extLst>
              <p:ext uri="{D42A27DB-BD31-4B8C-83A1-F6EECF244321}">
                <p14:modId xmlns:p14="http://schemas.microsoft.com/office/powerpoint/2010/main" val="2643784451"/>
              </p:ext>
            </p:extLst>
          </p:nvPr>
        </p:nvGraphicFramePr>
        <p:xfrm>
          <a:off x="1331640" y="228600"/>
          <a:ext cx="6552727" cy="59367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ound Diagonal Corner Rectangle 23"/>
          <p:cNvSpPr>
            <a:spLocks/>
          </p:cNvSpPr>
          <p:nvPr/>
        </p:nvSpPr>
        <p:spPr bwMode="auto">
          <a:xfrm>
            <a:off x="1331640" y="457200"/>
            <a:ext cx="1174549" cy="702862"/>
          </a:xfrm>
          <a:custGeom>
            <a:avLst/>
            <a:gdLst>
              <a:gd name="T0" fmla="*/ 84820 w 862474"/>
              <a:gd name="T1" fmla="*/ 0 h 508911"/>
              <a:gd name="T2" fmla="*/ 862474 w 862474"/>
              <a:gd name="T3" fmla="*/ 0 h 508911"/>
              <a:gd name="T4" fmla="*/ 862474 w 862474"/>
              <a:gd name="T5" fmla="*/ 0 h 508911"/>
              <a:gd name="T6" fmla="*/ 862474 w 862474"/>
              <a:gd name="T7" fmla="*/ 424091 h 508911"/>
              <a:gd name="T8" fmla="*/ 777654 w 862474"/>
              <a:gd name="T9" fmla="*/ 508911 h 508911"/>
              <a:gd name="T10" fmla="*/ 0 w 862474"/>
              <a:gd name="T11" fmla="*/ 508911 h 508911"/>
              <a:gd name="T12" fmla="*/ 0 w 862474"/>
              <a:gd name="T13" fmla="*/ 508911 h 508911"/>
              <a:gd name="T14" fmla="*/ 0 w 862474"/>
              <a:gd name="T15" fmla="*/ 84820 h 508911"/>
              <a:gd name="T16" fmla="*/ 84820 w 862474"/>
              <a:gd name="T17" fmla="*/ 0 h 508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62474"/>
              <a:gd name="T28" fmla="*/ 0 h 508911"/>
              <a:gd name="T29" fmla="*/ 862474 w 862474"/>
              <a:gd name="T30" fmla="*/ 508911 h 5089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62474" h="508911">
                <a:moveTo>
                  <a:pt x="84820" y="0"/>
                </a:moveTo>
                <a:lnTo>
                  <a:pt x="862474" y="0"/>
                </a:lnTo>
                <a:lnTo>
                  <a:pt x="862474" y="424091"/>
                </a:lnTo>
                <a:cubicBezTo>
                  <a:pt x="862474" y="470936"/>
                  <a:pt x="824499" y="508911"/>
                  <a:pt x="777654" y="508911"/>
                </a:cubicBezTo>
                <a:lnTo>
                  <a:pt x="0" y="508911"/>
                </a:lnTo>
                <a:lnTo>
                  <a:pt x="0" y="84820"/>
                </a:lnTo>
                <a:cubicBezTo>
                  <a:pt x="0" y="37975"/>
                  <a:pt x="37975" y="0"/>
                  <a:pt x="84820" y="0"/>
                </a:cubicBezTo>
                <a:close/>
              </a:path>
            </a:pathLst>
          </a:cu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Read and Research</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ound Diagonal Corner Rectangle 24"/>
          <p:cNvSpPr>
            <a:spLocks/>
          </p:cNvSpPr>
          <p:nvPr/>
        </p:nvSpPr>
        <p:spPr bwMode="auto">
          <a:xfrm>
            <a:off x="6870358" y="457199"/>
            <a:ext cx="1086018" cy="711201"/>
          </a:xfrm>
          <a:custGeom>
            <a:avLst/>
            <a:gdLst>
              <a:gd name="T0" fmla="*/ 84774 w 862330"/>
              <a:gd name="T1" fmla="*/ 0 h 508635"/>
              <a:gd name="T2" fmla="*/ 862330 w 862330"/>
              <a:gd name="T3" fmla="*/ 0 h 508635"/>
              <a:gd name="T4" fmla="*/ 862330 w 862330"/>
              <a:gd name="T5" fmla="*/ 0 h 508635"/>
              <a:gd name="T6" fmla="*/ 862330 w 862330"/>
              <a:gd name="T7" fmla="*/ 423861 h 508635"/>
              <a:gd name="T8" fmla="*/ 777556 w 862330"/>
              <a:gd name="T9" fmla="*/ 508635 h 508635"/>
              <a:gd name="T10" fmla="*/ 0 w 862330"/>
              <a:gd name="T11" fmla="*/ 508635 h 508635"/>
              <a:gd name="T12" fmla="*/ 0 w 862330"/>
              <a:gd name="T13" fmla="*/ 508635 h 508635"/>
              <a:gd name="T14" fmla="*/ 0 w 862330"/>
              <a:gd name="T15" fmla="*/ 84774 h 508635"/>
              <a:gd name="T16" fmla="*/ 84774 w 862330"/>
              <a:gd name="T17" fmla="*/ 0 h 5086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62330"/>
              <a:gd name="T28" fmla="*/ 0 h 508635"/>
              <a:gd name="T29" fmla="*/ 862330 w 862330"/>
              <a:gd name="T30" fmla="*/ 508635 h 50863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62330" h="508635">
                <a:moveTo>
                  <a:pt x="84774" y="0"/>
                </a:moveTo>
                <a:lnTo>
                  <a:pt x="862330" y="0"/>
                </a:lnTo>
                <a:lnTo>
                  <a:pt x="862330" y="423861"/>
                </a:lnTo>
                <a:cubicBezTo>
                  <a:pt x="862330" y="470680"/>
                  <a:pt x="824375" y="508635"/>
                  <a:pt x="777556" y="508635"/>
                </a:cubicBezTo>
                <a:lnTo>
                  <a:pt x="0" y="508635"/>
                </a:lnTo>
                <a:lnTo>
                  <a:pt x="0" y="84774"/>
                </a:lnTo>
                <a:cubicBezTo>
                  <a:pt x="0" y="37955"/>
                  <a:pt x="37955" y="0"/>
                  <a:pt x="84774" y="0"/>
                </a:cubicBezTo>
                <a:close/>
              </a:path>
            </a:pathLst>
          </a:cu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Critical Thinking</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ound Diagonal Corner Rectangle 29"/>
          <p:cNvSpPr>
            <a:spLocks/>
          </p:cNvSpPr>
          <p:nvPr/>
        </p:nvSpPr>
        <p:spPr bwMode="auto">
          <a:xfrm>
            <a:off x="1403648" y="5813197"/>
            <a:ext cx="1196014" cy="630937"/>
          </a:xfrm>
          <a:custGeom>
            <a:avLst/>
            <a:gdLst>
              <a:gd name="T0" fmla="*/ 84774 w 906780"/>
              <a:gd name="T1" fmla="*/ 0 h 508635"/>
              <a:gd name="T2" fmla="*/ 906780 w 906780"/>
              <a:gd name="T3" fmla="*/ 0 h 508635"/>
              <a:gd name="T4" fmla="*/ 906780 w 906780"/>
              <a:gd name="T5" fmla="*/ 0 h 508635"/>
              <a:gd name="T6" fmla="*/ 906780 w 906780"/>
              <a:gd name="T7" fmla="*/ 423861 h 508635"/>
              <a:gd name="T8" fmla="*/ 822006 w 906780"/>
              <a:gd name="T9" fmla="*/ 508635 h 508635"/>
              <a:gd name="T10" fmla="*/ 0 w 906780"/>
              <a:gd name="T11" fmla="*/ 508635 h 508635"/>
              <a:gd name="T12" fmla="*/ 0 w 906780"/>
              <a:gd name="T13" fmla="*/ 508635 h 508635"/>
              <a:gd name="T14" fmla="*/ 0 w 906780"/>
              <a:gd name="T15" fmla="*/ 84774 h 508635"/>
              <a:gd name="T16" fmla="*/ 84774 w 906780"/>
              <a:gd name="T17" fmla="*/ 0 h 5086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6780"/>
              <a:gd name="T28" fmla="*/ 0 h 508635"/>
              <a:gd name="T29" fmla="*/ 906780 w 906780"/>
              <a:gd name="T30" fmla="*/ 508635 h 50863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6780" h="508635">
                <a:moveTo>
                  <a:pt x="84774" y="0"/>
                </a:moveTo>
                <a:lnTo>
                  <a:pt x="906780" y="0"/>
                </a:lnTo>
                <a:lnTo>
                  <a:pt x="906780" y="423861"/>
                </a:lnTo>
                <a:cubicBezTo>
                  <a:pt x="906780" y="470680"/>
                  <a:pt x="868825" y="508635"/>
                  <a:pt x="822006" y="508635"/>
                </a:cubicBezTo>
                <a:lnTo>
                  <a:pt x="0" y="508635"/>
                </a:lnTo>
                <a:lnTo>
                  <a:pt x="0" y="84774"/>
                </a:lnTo>
                <a:cubicBezTo>
                  <a:pt x="0" y="37955"/>
                  <a:pt x="37955" y="0"/>
                  <a:pt x="84774" y="0"/>
                </a:cubicBezTo>
                <a:close/>
              </a:path>
            </a:pathLst>
          </a:cu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Skills and Attitudes</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ound Diagonal Corner Rectangle 2048"/>
          <p:cNvSpPr>
            <a:spLocks/>
          </p:cNvSpPr>
          <p:nvPr/>
        </p:nvSpPr>
        <p:spPr bwMode="auto">
          <a:xfrm>
            <a:off x="6661724" y="5836122"/>
            <a:ext cx="1222644" cy="608013"/>
          </a:xfrm>
          <a:custGeom>
            <a:avLst/>
            <a:gdLst>
              <a:gd name="T0" fmla="*/ 84774 w 942340"/>
              <a:gd name="T1" fmla="*/ 0 h 508635"/>
              <a:gd name="T2" fmla="*/ 942340 w 942340"/>
              <a:gd name="T3" fmla="*/ 0 h 508635"/>
              <a:gd name="T4" fmla="*/ 942340 w 942340"/>
              <a:gd name="T5" fmla="*/ 0 h 508635"/>
              <a:gd name="T6" fmla="*/ 942340 w 942340"/>
              <a:gd name="T7" fmla="*/ 423861 h 508635"/>
              <a:gd name="T8" fmla="*/ 857566 w 942340"/>
              <a:gd name="T9" fmla="*/ 508635 h 508635"/>
              <a:gd name="T10" fmla="*/ 0 w 942340"/>
              <a:gd name="T11" fmla="*/ 508635 h 508635"/>
              <a:gd name="T12" fmla="*/ 0 w 942340"/>
              <a:gd name="T13" fmla="*/ 508635 h 508635"/>
              <a:gd name="T14" fmla="*/ 0 w 942340"/>
              <a:gd name="T15" fmla="*/ 84774 h 508635"/>
              <a:gd name="T16" fmla="*/ 84774 w 942340"/>
              <a:gd name="T17" fmla="*/ 0 h 5086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42340"/>
              <a:gd name="T28" fmla="*/ 0 h 508635"/>
              <a:gd name="T29" fmla="*/ 942340 w 942340"/>
              <a:gd name="T30" fmla="*/ 508635 h 50863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42340" h="508635">
                <a:moveTo>
                  <a:pt x="84774" y="0"/>
                </a:moveTo>
                <a:lnTo>
                  <a:pt x="942340" y="0"/>
                </a:lnTo>
                <a:lnTo>
                  <a:pt x="942340" y="423861"/>
                </a:lnTo>
                <a:cubicBezTo>
                  <a:pt x="942340" y="470680"/>
                  <a:pt x="904385" y="508635"/>
                  <a:pt x="857566" y="508635"/>
                </a:cubicBezTo>
                <a:lnTo>
                  <a:pt x="0" y="508635"/>
                </a:lnTo>
                <a:lnTo>
                  <a:pt x="0" y="84774"/>
                </a:lnTo>
                <a:cubicBezTo>
                  <a:pt x="0" y="37955"/>
                  <a:pt x="37955" y="0"/>
                  <a:pt x="84774" y="0"/>
                </a:cubicBezTo>
                <a:close/>
              </a:path>
            </a:pathLst>
          </a:cu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Reflective Practice</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Curved Down Arrow 9"/>
          <p:cNvSpPr/>
          <p:nvPr/>
        </p:nvSpPr>
        <p:spPr>
          <a:xfrm>
            <a:off x="2627784" y="103187"/>
            <a:ext cx="4063365" cy="708025"/>
          </a:xfrm>
          <a:prstGeom prst="curvedDownArrow">
            <a:avLst/>
          </a:prstGeom>
          <a:solidFill>
            <a:schemeClr val="accent5">
              <a:lumMod val="40000"/>
              <a:lumOff val="60000"/>
            </a:schemeClr>
          </a:solidFill>
          <a:ln/>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Curved Down Arrow 10"/>
          <p:cNvSpPr/>
          <p:nvPr/>
        </p:nvSpPr>
        <p:spPr>
          <a:xfrm rot="5400000">
            <a:off x="5628989" y="3238414"/>
            <a:ext cx="4510757" cy="638810"/>
          </a:xfrm>
          <a:prstGeom prst="curvedDownArrow">
            <a:avLst/>
          </a:prstGeom>
          <a:solidFill>
            <a:schemeClr val="accent5">
              <a:lumMod val="40000"/>
              <a:lumOff val="60000"/>
            </a:schemeClr>
          </a:solidFill>
          <a:ln/>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Curved Down Arrow 11"/>
          <p:cNvSpPr/>
          <p:nvPr/>
        </p:nvSpPr>
        <p:spPr>
          <a:xfrm rot="10800000">
            <a:off x="2525077" y="6090123"/>
            <a:ext cx="4093845" cy="708025"/>
          </a:xfrm>
          <a:prstGeom prst="curvedDownArrow">
            <a:avLst/>
          </a:prstGeom>
          <a:solidFill>
            <a:schemeClr val="accent5">
              <a:lumMod val="40000"/>
              <a:lumOff val="60000"/>
            </a:schemeClr>
          </a:solidFill>
          <a:ln/>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Curved Down Arrow 12"/>
          <p:cNvSpPr/>
          <p:nvPr/>
        </p:nvSpPr>
        <p:spPr>
          <a:xfrm rot="16200000">
            <a:off x="-841483" y="3099080"/>
            <a:ext cx="4490261" cy="638810"/>
          </a:xfrm>
          <a:prstGeom prst="curvedDownArrow">
            <a:avLst/>
          </a:prstGeom>
          <a:solidFill>
            <a:schemeClr val="accent5">
              <a:lumMod val="40000"/>
              <a:lumOff val="60000"/>
            </a:schemeClr>
          </a:solidFill>
          <a:ln/>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11"/>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itchFamily="34" charset="0"/>
                <a:cs typeface="Arial" pitchFamily="34" charset="0"/>
              </a:rPr>
              <a:t/>
            </a:r>
            <a:br>
              <a:rPr kumimoji="0" lang="en-GB" altLang="en-US" sz="1800" b="0" i="0" u="none" strike="noStrike" cap="none" normalizeH="0" baseline="0" smtClean="0">
                <a:ln>
                  <a:noFill/>
                </a:ln>
                <a:solidFill>
                  <a:schemeClr val="tx1"/>
                </a:solidFill>
                <a:effectLst/>
                <a:latin typeface="Arial" pitchFamily="34" charset="0"/>
                <a:cs typeface="Arial" pitchFamily="34" charset="0"/>
              </a:rPr>
            </a:br>
            <a:endParaRPr kumimoji="0" lang="en-GB" alt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6"/>
          <p:cNvSpPr>
            <a:spLocks noChangeArrowheads="1"/>
          </p:cNvSpPr>
          <p:nvPr/>
        </p:nvSpPr>
        <p:spPr bwMode="auto">
          <a:xfrm>
            <a:off x="0" y="914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947019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Skills and Attitudes</a:t>
            </a:r>
            <a:endParaRPr lang="en-GB" dirty="0">
              <a:solidFill>
                <a:srgbClr val="00B0F0"/>
              </a:solidFill>
            </a:endParaRPr>
          </a:p>
        </p:txBody>
      </p:sp>
      <p:pic>
        <p:nvPicPr>
          <p:cNvPr id="4" name="Picture 3" descr="toddl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Diagram 4"/>
          <p:cNvGraphicFramePr/>
          <p:nvPr>
            <p:extLst>
              <p:ext uri="{D42A27DB-BD31-4B8C-83A1-F6EECF244321}">
                <p14:modId xmlns:p14="http://schemas.microsoft.com/office/powerpoint/2010/main" val="3181117083"/>
              </p:ext>
            </p:extLst>
          </p:nvPr>
        </p:nvGraphicFramePr>
        <p:xfrm>
          <a:off x="467544" y="1268760"/>
          <a:ext cx="8352928" cy="50405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34129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Areas within the Dimensions</a:t>
            </a:r>
            <a:endParaRPr lang="en-GB" dirty="0">
              <a:solidFill>
                <a:srgbClr val="00B0F0"/>
              </a:solidFill>
            </a:endParaRPr>
          </a:p>
        </p:txBody>
      </p:sp>
      <p:sp>
        <p:nvSpPr>
          <p:cNvPr id="3" name="Content Placeholder 2"/>
          <p:cNvSpPr>
            <a:spLocks noGrp="1"/>
          </p:cNvSpPr>
          <p:nvPr>
            <p:ph idx="1"/>
          </p:nvPr>
        </p:nvSpPr>
        <p:spPr>
          <a:xfrm>
            <a:off x="457200" y="1340768"/>
            <a:ext cx="8229600" cy="4785395"/>
          </a:xfrm>
        </p:spPr>
        <p:txBody>
          <a:bodyPr>
            <a:noAutofit/>
          </a:bodyPr>
          <a:lstStyle/>
          <a:p>
            <a:pPr marL="514350" indent="-514350">
              <a:buFont typeface="+mj-lt"/>
              <a:buAutoNum type="arabicPeriod"/>
            </a:pPr>
            <a:r>
              <a:rPr lang="en-GB" b="1" dirty="0" smtClean="0">
                <a:solidFill>
                  <a:srgbClr val="00B0F0"/>
                </a:solidFill>
              </a:rPr>
              <a:t>Family, Home and Environmental Factors</a:t>
            </a:r>
          </a:p>
          <a:p>
            <a:pPr marL="400050" lvl="1" indent="0">
              <a:buNone/>
            </a:pPr>
            <a:r>
              <a:rPr lang="en-GB" sz="3200" dirty="0" smtClean="0">
                <a:solidFill>
                  <a:srgbClr val="00B0F0"/>
                </a:solidFill>
              </a:rPr>
              <a:t>1.1 Environmental Factors</a:t>
            </a:r>
          </a:p>
          <a:p>
            <a:pPr marL="400050" lvl="1" indent="0">
              <a:buNone/>
            </a:pPr>
            <a:r>
              <a:rPr lang="en-GB" sz="3200" dirty="0">
                <a:solidFill>
                  <a:srgbClr val="00B0F0"/>
                </a:solidFill>
              </a:rPr>
              <a:t>	</a:t>
            </a:r>
            <a:r>
              <a:rPr lang="en-GB" sz="3200" dirty="0" smtClean="0">
                <a:solidFill>
                  <a:srgbClr val="00B0F0"/>
                </a:solidFill>
              </a:rPr>
              <a:t> Housing</a:t>
            </a:r>
          </a:p>
          <a:p>
            <a:pPr marL="400050" lvl="1" indent="0">
              <a:buNone/>
            </a:pPr>
            <a:r>
              <a:rPr lang="en-GB" sz="3200" dirty="0">
                <a:solidFill>
                  <a:srgbClr val="00B0F0"/>
                </a:solidFill>
              </a:rPr>
              <a:t>	</a:t>
            </a:r>
            <a:r>
              <a:rPr lang="en-GB" sz="3200" dirty="0" smtClean="0">
                <a:solidFill>
                  <a:srgbClr val="00B0F0"/>
                </a:solidFill>
              </a:rPr>
              <a:t> Safe and Stimulating</a:t>
            </a:r>
          </a:p>
          <a:p>
            <a:pPr marL="400050" lvl="1" indent="0">
              <a:buNone/>
            </a:pPr>
            <a:r>
              <a:rPr lang="en-GB" sz="3200" dirty="0" smtClean="0">
                <a:solidFill>
                  <a:srgbClr val="00B0F0"/>
                </a:solidFill>
              </a:rPr>
              <a:t>1.2 Family</a:t>
            </a:r>
          </a:p>
          <a:p>
            <a:pPr marL="400050" lvl="1" indent="0">
              <a:buNone/>
            </a:pPr>
            <a:r>
              <a:rPr lang="en-GB" sz="3200" dirty="0">
                <a:solidFill>
                  <a:srgbClr val="00B0F0"/>
                </a:solidFill>
              </a:rPr>
              <a:t>	</a:t>
            </a:r>
            <a:r>
              <a:rPr lang="en-GB" sz="3200" dirty="0" smtClean="0">
                <a:solidFill>
                  <a:srgbClr val="00B0F0"/>
                </a:solidFill>
              </a:rPr>
              <a:t> Demographics of Family and Life Style</a:t>
            </a:r>
          </a:p>
          <a:p>
            <a:pPr marL="400050" lvl="1" indent="0">
              <a:buNone/>
            </a:pPr>
            <a:r>
              <a:rPr lang="en-GB" sz="3200" dirty="0">
                <a:solidFill>
                  <a:srgbClr val="00B0F0"/>
                </a:solidFill>
              </a:rPr>
              <a:t>	</a:t>
            </a:r>
            <a:r>
              <a:rPr lang="en-GB" sz="3200" dirty="0" smtClean="0">
                <a:solidFill>
                  <a:srgbClr val="00B0F0"/>
                </a:solidFill>
              </a:rPr>
              <a:t> Home Language and Additional Languages</a:t>
            </a:r>
          </a:p>
          <a:p>
            <a:pPr marL="0" indent="0">
              <a:buNone/>
            </a:pPr>
            <a:r>
              <a:rPr lang="en-GB" dirty="0">
                <a:solidFill>
                  <a:srgbClr val="00B0F0"/>
                </a:solidFill>
              </a:rPr>
              <a:t>	</a:t>
            </a:r>
            <a:endParaRPr lang="en-GB" dirty="0" smtClean="0">
              <a:solidFill>
                <a:srgbClr val="00B0F0"/>
              </a:solidFill>
            </a:endParaRPr>
          </a:p>
          <a:p>
            <a:pPr marL="400050" lvl="1" indent="0">
              <a:buNone/>
            </a:pPr>
            <a:endParaRPr lang="en-GB" sz="3200" dirty="0" smtClean="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1962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indent="0">
              <a:buNone/>
            </a:pPr>
            <a:r>
              <a:rPr lang="en-GB" b="1" dirty="0" smtClean="0">
                <a:solidFill>
                  <a:srgbClr val="00B0F0"/>
                </a:solidFill>
              </a:rPr>
              <a:t>2. Health of the Toddlers’</a:t>
            </a:r>
          </a:p>
          <a:p>
            <a:pPr marL="0" indent="0">
              <a:buNone/>
            </a:pPr>
            <a:r>
              <a:rPr lang="en-GB" dirty="0" smtClean="0">
                <a:solidFill>
                  <a:srgbClr val="00B0F0"/>
                </a:solidFill>
              </a:rPr>
              <a:t>     2.1 Physical and Mental Health</a:t>
            </a:r>
          </a:p>
          <a:p>
            <a:pPr marL="0" indent="0">
              <a:buNone/>
            </a:pPr>
            <a:r>
              <a:rPr lang="en-GB" dirty="0" smtClean="0">
                <a:solidFill>
                  <a:srgbClr val="00B0F0"/>
                </a:solidFill>
              </a:rPr>
              <a:t>	  Health and Childhood Illness</a:t>
            </a:r>
          </a:p>
          <a:p>
            <a:pPr marL="0" indent="0">
              <a:buNone/>
            </a:pPr>
            <a:r>
              <a:rPr lang="en-GB" dirty="0">
                <a:solidFill>
                  <a:srgbClr val="00B0F0"/>
                </a:solidFill>
              </a:rPr>
              <a:t>	</a:t>
            </a:r>
            <a:r>
              <a:rPr lang="en-GB" dirty="0" smtClean="0">
                <a:solidFill>
                  <a:srgbClr val="00B0F0"/>
                </a:solidFill>
              </a:rPr>
              <a:t>  Needs and Abilities</a:t>
            </a:r>
          </a:p>
          <a:p>
            <a:pPr marL="0" indent="0">
              <a:buNone/>
            </a:pPr>
            <a:r>
              <a:rPr lang="en-GB" dirty="0">
                <a:solidFill>
                  <a:srgbClr val="00B0F0"/>
                </a:solidFill>
              </a:rPr>
              <a:t>	</a:t>
            </a:r>
            <a:r>
              <a:rPr lang="en-GB" dirty="0" smtClean="0">
                <a:solidFill>
                  <a:srgbClr val="00B0F0"/>
                </a:solidFill>
              </a:rPr>
              <a:t>  Factors that Inhibit Wellbeing</a:t>
            </a:r>
          </a:p>
          <a:p>
            <a:pPr marL="0" indent="0">
              <a:buNone/>
            </a:pPr>
            <a:r>
              <a:rPr lang="en-GB" dirty="0" smtClean="0">
                <a:solidFill>
                  <a:srgbClr val="00B0F0"/>
                </a:solidFill>
              </a:rPr>
              <a:t>     2.2 Health Checks</a:t>
            </a:r>
          </a:p>
          <a:p>
            <a:pPr marL="0" indent="0">
              <a:buNone/>
            </a:pPr>
            <a:r>
              <a:rPr lang="en-GB" dirty="0">
                <a:solidFill>
                  <a:srgbClr val="00B0F0"/>
                </a:solidFill>
              </a:rPr>
              <a:t>	</a:t>
            </a:r>
            <a:r>
              <a:rPr lang="en-GB" dirty="0" smtClean="0">
                <a:solidFill>
                  <a:srgbClr val="00B0F0"/>
                </a:solidFill>
              </a:rPr>
              <a:t>  Immunisations		</a:t>
            </a:r>
            <a:endParaRPr lang="en-GB"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2567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92500" lnSpcReduction="20000"/>
          </a:bodyPr>
          <a:lstStyle/>
          <a:p>
            <a:pPr marL="0" indent="0">
              <a:buNone/>
            </a:pPr>
            <a:r>
              <a:rPr lang="en-GB" b="1" dirty="0">
                <a:solidFill>
                  <a:srgbClr val="00B0F0"/>
                </a:solidFill>
              </a:rPr>
              <a:t>3</a:t>
            </a:r>
            <a:r>
              <a:rPr lang="en-GB" b="1" dirty="0" smtClean="0">
                <a:solidFill>
                  <a:srgbClr val="00B0F0"/>
                </a:solidFill>
              </a:rPr>
              <a:t>. Setting Environment for Toddlers’</a:t>
            </a:r>
          </a:p>
          <a:p>
            <a:pPr marL="0" indent="0">
              <a:buNone/>
            </a:pPr>
            <a:r>
              <a:rPr lang="en-GB" dirty="0" smtClean="0">
                <a:solidFill>
                  <a:srgbClr val="00B0F0"/>
                </a:solidFill>
              </a:rPr>
              <a:t>     3.1 Opportunities for Play and Learning</a:t>
            </a:r>
          </a:p>
          <a:p>
            <a:pPr marL="0" indent="0">
              <a:buNone/>
            </a:pPr>
            <a:r>
              <a:rPr lang="en-GB" dirty="0" smtClean="0">
                <a:solidFill>
                  <a:srgbClr val="00B0F0"/>
                </a:solidFill>
              </a:rPr>
              <a:t>     3.2 Health and Safety</a:t>
            </a:r>
          </a:p>
          <a:p>
            <a:pPr marL="0" indent="0">
              <a:buNone/>
            </a:pPr>
            <a:r>
              <a:rPr lang="en-GB" dirty="0" smtClean="0">
                <a:solidFill>
                  <a:srgbClr val="00B0F0"/>
                </a:solidFill>
              </a:rPr>
              <a:t>     3.3 Learning Environment</a:t>
            </a:r>
          </a:p>
          <a:p>
            <a:pPr marL="0" indent="0">
              <a:buNone/>
            </a:pPr>
            <a:r>
              <a:rPr lang="en-GB" dirty="0">
                <a:solidFill>
                  <a:srgbClr val="00B0F0"/>
                </a:solidFill>
              </a:rPr>
              <a:t>	 </a:t>
            </a:r>
            <a:r>
              <a:rPr lang="en-GB" dirty="0" smtClean="0">
                <a:solidFill>
                  <a:srgbClr val="00B0F0"/>
                </a:solidFill>
              </a:rPr>
              <a:t> Physical Environment</a:t>
            </a:r>
          </a:p>
          <a:p>
            <a:pPr marL="0" indent="0">
              <a:buNone/>
            </a:pPr>
            <a:r>
              <a:rPr lang="en-GB" dirty="0">
                <a:solidFill>
                  <a:srgbClr val="00B0F0"/>
                </a:solidFill>
              </a:rPr>
              <a:t>	</a:t>
            </a:r>
            <a:r>
              <a:rPr lang="en-GB" dirty="0" smtClean="0">
                <a:solidFill>
                  <a:srgbClr val="00B0F0"/>
                </a:solidFill>
              </a:rPr>
              <a:t>  Social Environment</a:t>
            </a:r>
          </a:p>
          <a:p>
            <a:pPr marL="0" indent="0">
              <a:buNone/>
            </a:pPr>
            <a:r>
              <a:rPr lang="en-GB" dirty="0">
                <a:solidFill>
                  <a:srgbClr val="00B0F0"/>
                </a:solidFill>
              </a:rPr>
              <a:t>	</a:t>
            </a:r>
            <a:r>
              <a:rPr lang="en-GB" dirty="0" smtClean="0">
                <a:solidFill>
                  <a:srgbClr val="00B0F0"/>
                </a:solidFill>
              </a:rPr>
              <a:t>  Emotional Environment</a:t>
            </a:r>
          </a:p>
          <a:p>
            <a:pPr marL="0" indent="0">
              <a:buNone/>
            </a:pPr>
            <a:r>
              <a:rPr lang="en-GB" dirty="0">
                <a:solidFill>
                  <a:srgbClr val="00B0F0"/>
                </a:solidFill>
              </a:rPr>
              <a:t>	 </a:t>
            </a:r>
            <a:r>
              <a:rPr lang="en-GB" dirty="0" smtClean="0">
                <a:solidFill>
                  <a:srgbClr val="00B0F0"/>
                </a:solidFill>
              </a:rPr>
              <a:t> Cognitive and Language Environment</a:t>
            </a:r>
          </a:p>
          <a:p>
            <a:pPr marL="0" indent="0">
              <a:buNone/>
            </a:pPr>
            <a:r>
              <a:rPr lang="en-GB" dirty="0" smtClean="0">
                <a:solidFill>
                  <a:srgbClr val="00B0F0"/>
                </a:solidFill>
              </a:rPr>
              <a:t>     3.4 Practitioner training and experience</a:t>
            </a:r>
          </a:p>
          <a:p>
            <a:pPr marL="0" indent="0">
              <a:buNone/>
            </a:pPr>
            <a:r>
              <a:rPr lang="en-GB" dirty="0">
                <a:solidFill>
                  <a:srgbClr val="00B0F0"/>
                </a:solidFill>
              </a:rPr>
              <a:t>	</a:t>
            </a:r>
            <a:r>
              <a:rPr lang="en-GB" dirty="0" smtClean="0">
                <a:solidFill>
                  <a:srgbClr val="00B0F0"/>
                </a:solidFill>
              </a:rPr>
              <a:t>  Your Professional Role</a:t>
            </a:r>
          </a:p>
          <a:p>
            <a:pPr marL="0" indent="0">
              <a:buNone/>
            </a:pPr>
            <a:r>
              <a:rPr lang="en-GB" dirty="0">
                <a:solidFill>
                  <a:srgbClr val="00B0F0"/>
                </a:solidFill>
              </a:rPr>
              <a:t>	</a:t>
            </a:r>
            <a:r>
              <a:rPr lang="en-GB" dirty="0" smtClean="0">
                <a:solidFill>
                  <a:srgbClr val="00B0F0"/>
                </a:solidFill>
              </a:rPr>
              <a:t>  Key Person </a:t>
            </a:r>
            <a:r>
              <a:rPr lang="en-GB" dirty="0" err="1" smtClean="0">
                <a:solidFill>
                  <a:srgbClr val="00B0F0"/>
                </a:solidFill>
              </a:rPr>
              <a:t>Approeach</a:t>
            </a:r>
            <a:endParaRPr lang="en-GB" dirty="0"/>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7763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TotalTime>
  <Words>791</Words>
  <Application>Microsoft Office PowerPoint</Application>
  <PresentationFormat>On-screen Show (4:3)</PresentationFormat>
  <Paragraphs>129</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The ToWe Project:  Toddlers’ Wellbeing  </vt:lpstr>
      <vt:lpstr>PowerPoint Presentation</vt:lpstr>
      <vt:lpstr>International and National Context of Wellbeing:</vt:lpstr>
      <vt:lpstr>UNICEF Report Card 11</vt:lpstr>
      <vt:lpstr>PowerPoint Presentation</vt:lpstr>
      <vt:lpstr>Skills and Attitudes</vt:lpstr>
      <vt:lpstr>Areas within the Dimensions</vt:lpstr>
      <vt:lpstr>PowerPoint Presentation</vt:lpstr>
      <vt:lpstr>PowerPoint Presentation</vt:lpstr>
      <vt:lpstr>PowerPoint Presentation</vt:lpstr>
      <vt:lpstr>PowerPoint Presentation</vt:lpstr>
      <vt:lpstr>Action Planning</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ToWe Project:  Toddlers’ Wellbeing  </dc:title>
  <dc:creator>Sutherland, Helen</dc:creator>
  <cp:lastModifiedBy>Sutherland, Helen</cp:lastModifiedBy>
  <cp:revision>9</cp:revision>
  <dcterms:created xsi:type="dcterms:W3CDTF">2017-06-19T08:17:10Z</dcterms:created>
  <dcterms:modified xsi:type="dcterms:W3CDTF">2017-06-19T12:28:30Z</dcterms:modified>
</cp:coreProperties>
</file>