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0" r:id="rId4"/>
    <p:sldId id="265" r:id="rId5"/>
    <p:sldId id="261" r:id="rId6"/>
    <p:sldId id="262" r:id="rId7"/>
    <p:sldId id="264" r:id="rId8"/>
    <p:sldId id="266" r:id="rId9"/>
    <p:sldId id="267" r:id="rId10"/>
    <p:sldId id="268" r:id="rId11"/>
    <p:sldId id="271" r:id="rId12"/>
    <p:sldId id="263" r:id="rId13"/>
    <p:sldId id="270"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2F6082-8CB5-40C9-864C-BCC910080B80}" type="doc">
      <dgm:prSet loTypeId="urn:microsoft.com/office/officeart/2005/8/layout/radial1" loCatId="cycle" qsTypeId="urn:microsoft.com/office/officeart/2005/8/quickstyle/simple3" qsCatId="simple" csTypeId="urn:microsoft.com/office/officeart/2005/8/colors/colorful3" csCatId="colorful" phldr="1"/>
      <dgm:spPr/>
      <dgm:t>
        <a:bodyPr/>
        <a:lstStyle/>
        <a:p>
          <a:endParaRPr lang="en-GB"/>
        </a:p>
      </dgm:t>
    </dgm:pt>
    <dgm:pt modelId="{2F1F2E14-FA2F-4733-A6B4-20DE2F7258E4}">
      <dgm:prSet phldrT="[Text]" custT="1">
        <dgm:style>
          <a:lnRef idx="2">
            <a:schemeClr val="dk1"/>
          </a:lnRef>
          <a:fillRef idx="1">
            <a:schemeClr val="lt1"/>
          </a:fillRef>
          <a:effectRef idx="0">
            <a:schemeClr val="dk1"/>
          </a:effectRef>
          <a:fontRef idx="minor">
            <a:schemeClr val="dk1"/>
          </a:fontRef>
        </dgm:style>
      </dgm:prSet>
      <dgm:spPr/>
      <dgm:t>
        <a:bodyPr/>
        <a:lstStyle/>
        <a:p>
          <a:r>
            <a:rPr lang="en-GB" sz="1600" b="0" dirty="0">
              <a:latin typeface="Times New Roman" panose="02020603050405020304" pitchFamily="18" charset="0"/>
              <a:cs typeface="Times New Roman" panose="02020603050405020304" pitchFamily="18" charset="0"/>
            </a:rPr>
            <a:t>TODDLERS’ WELLBEING FRAMEWORK </a:t>
          </a:r>
        </a:p>
      </dgm:t>
    </dgm:pt>
    <dgm:pt modelId="{C3DD7DDC-C1D0-4B0C-81F1-8D51ED254EFD}" type="parTrans" cxnId="{350516AF-B438-4CE3-9838-532D8B86A7AC}">
      <dgm:prSet/>
      <dgm:spPr/>
      <dgm:t>
        <a:bodyPr/>
        <a:lstStyle/>
        <a:p>
          <a:endParaRPr lang="en-GB"/>
        </a:p>
      </dgm:t>
    </dgm:pt>
    <dgm:pt modelId="{31982434-3FDE-49CE-9E2F-DEA678E379F4}" type="sibTrans" cxnId="{350516AF-B438-4CE3-9838-532D8B86A7AC}">
      <dgm:prSet/>
      <dgm:spPr/>
      <dgm:t>
        <a:bodyPr/>
        <a:lstStyle/>
        <a:p>
          <a:endParaRPr lang="en-GB"/>
        </a:p>
      </dgm:t>
    </dgm:pt>
    <dgm:pt modelId="{E4038A1D-2F27-41A5-94B8-777703394B2C}">
      <dgm:prSet phldrT="[Text]" custT="1"/>
      <dgm:spPr/>
      <dgm:t>
        <a:bodyPr/>
        <a:lstStyle/>
        <a:p>
          <a:r>
            <a:rPr lang="en-GB" sz="1600" b="0" dirty="0">
              <a:latin typeface="Times New Roman" panose="02020603050405020304" pitchFamily="18" charset="0"/>
              <a:cs typeface="Times New Roman" panose="02020603050405020304" pitchFamily="18" charset="0"/>
            </a:rPr>
            <a:t>Dimension 1:</a:t>
          </a:r>
        </a:p>
        <a:p>
          <a:r>
            <a:rPr lang="en-GB" sz="1600" b="0" dirty="0">
              <a:latin typeface="Times New Roman" panose="02020603050405020304" pitchFamily="18" charset="0"/>
              <a:cs typeface="Times New Roman" panose="02020603050405020304" pitchFamily="18" charset="0"/>
            </a:rPr>
            <a:t>Toddlers’ Family, Home and Environmental Factors</a:t>
          </a:r>
        </a:p>
      </dgm:t>
    </dgm:pt>
    <dgm:pt modelId="{D15F9447-CE5C-4D1E-B534-9CA93586DF58}" type="parTrans" cxnId="{0F8438DA-043F-4D8F-BB5C-ADB181F8F3BB}">
      <dgm:prSet/>
      <dgm:spPr/>
      <dgm:t>
        <a:bodyPr/>
        <a:lstStyle/>
        <a:p>
          <a:endParaRPr lang="en-GB"/>
        </a:p>
      </dgm:t>
    </dgm:pt>
    <dgm:pt modelId="{AB7D7560-1B3B-4B8F-87AA-97A69B464BF4}" type="sibTrans" cxnId="{0F8438DA-043F-4D8F-BB5C-ADB181F8F3BB}">
      <dgm:prSet/>
      <dgm:spPr/>
      <dgm:t>
        <a:bodyPr/>
        <a:lstStyle/>
        <a:p>
          <a:endParaRPr lang="en-GB"/>
        </a:p>
      </dgm:t>
    </dgm:pt>
    <dgm:pt modelId="{A555F12C-5E9A-4219-ACAE-5A72B4379544}">
      <dgm:prSet phldrT="[Text]" custT="1"/>
      <dgm:spPr/>
      <dgm:t>
        <a:bodyPr/>
        <a:lstStyle/>
        <a:p>
          <a:r>
            <a:rPr lang="en-GB" sz="1600" b="0" dirty="0">
              <a:latin typeface="Times New Roman" panose="02020603050405020304" pitchFamily="18" charset="0"/>
              <a:cs typeface="Times New Roman" panose="02020603050405020304" pitchFamily="18" charset="0"/>
            </a:rPr>
            <a:t>Dimension 2: </a:t>
          </a:r>
        </a:p>
        <a:p>
          <a:r>
            <a:rPr lang="en-GB" sz="1600" b="0" dirty="0">
              <a:latin typeface="Times New Roman" panose="02020603050405020304" pitchFamily="18" charset="0"/>
              <a:cs typeface="Times New Roman" panose="02020603050405020304" pitchFamily="18" charset="0"/>
            </a:rPr>
            <a:t>Health of Toddlers’ </a:t>
          </a:r>
        </a:p>
      </dgm:t>
    </dgm:pt>
    <dgm:pt modelId="{2AB4F7D9-14DD-48B0-8EB9-47A592697770}" type="parTrans" cxnId="{F2135111-D1B8-43BB-B4F8-D6D0D6955455}">
      <dgm:prSet/>
      <dgm:spPr/>
      <dgm:t>
        <a:bodyPr/>
        <a:lstStyle/>
        <a:p>
          <a:endParaRPr lang="en-GB"/>
        </a:p>
      </dgm:t>
    </dgm:pt>
    <dgm:pt modelId="{9AC4222D-01F2-44A5-900D-13EFF690E89C}" type="sibTrans" cxnId="{F2135111-D1B8-43BB-B4F8-D6D0D6955455}">
      <dgm:prSet/>
      <dgm:spPr/>
      <dgm:t>
        <a:bodyPr/>
        <a:lstStyle/>
        <a:p>
          <a:endParaRPr lang="en-GB"/>
        </a:p>
      </dgm:t>
    </dgm:pt>
    <dgm:pt modelId="{B5188D11-AB59-4EBE-965A-FFCC3FEC7AC0}">
      <dgm:prSet phldrT="[Text]" custT="1"/>
      <dgm:spPr/>
      <dgm:t>
        <a:bodyPr/>
        <a:lstStyle/>
        <a:p>
          <a:r>
            <a:rPr lang="en-GB" sz="1600" b="0" dirty="0">
              <a:latin typeface="Times New Roman" panose="02020603050405020304" pitchFamily="18" charset="0"/>
              <a:cs typeface="Times New Roman" panose="02020603050405020304" pitchFamily="18" charset="0"/>
            </a:rPr>
            <a:t>Dimension 3:</a:t>
          </a:r>
        </a:p>
        <a:p>
          <a:r>
            <a:rPr lang="en-GB" sz="1600" b="0" dirty="0">
              <a:latin typeface="Times New Roman" panose="02020603050405020304" pitchFamily="18" charset="0"/>
              <a:cs typeface="Times New Roman" panose="02020603050405020304" pitchFamily="18" charset="0"/>
            </a:rPr>
            <a:t>Setting Environment for Toddlers’ </a:t>
          </a:r>
        </a:p>
      </dgm:t>
    </dgm:pt>
    <dgm:pt modelId="{3081D0D5-A127-4E79-B8C2-8BC7128C04C8}" type="parTrans" cxnId="{436D6282-7575-4BE3-8F5F-F742CA6E0E70}">
      <dgm:prSet/>
      <dgm:spPr/>
      <dgm:t>
        <a:bodyPr/>
        <a:lstStyle/>
        <a:p>
          <a:endParaRPr lang="en-GB"/>
        </a:p>
      </dgm:t>
    </dgm:pt>
    <dgm:pt modelId="{11894CE5-B7D5-48E4-A2A5-5ACB3377AF79}" type="sibTrans" cxnId="{436D6282-7575-4BE3-8F5F-F742CA6E0E70}">
      <dgm:prSet/>
      <dgm:spPr/>
      <dgm:t>
        <a:bodyPr/>
        <a:lstStyle/>
        <a:p>
          <a:endParaRPr lang="en-GB"/>
        </a:p>
      </dgm:t>
    </dgm:pt>
    <dgm:pt modelId="{F2B3D95E-C281-4369-A8AD-7922197C6A51}">
      <dgm:prSet phldrT="[Text]" custT="1"/>
      <dgm:spPr/>
      <dgm:t>
        <a:bodyPr/>
        <a:lstStyle/>
        <a:p>
          <a:r>
            <a:rPr lang="en-GB" sz="1600" b="0" dirty="0">
              <a:latin typeface="Times New Roman" panose="02020603050405020304" pitchFamily="18" charset="0"/>
              <a:cs typeface="Times New Roman" panose="02020603050405020304" pitchFamily="18" charset="0"/>
            </a:rPr>
            <a:t>Dimension 4:</a:t>
          </a:r>
        </a:p>
        <a:p>
          <a:r>
            <a:rPr lang="en-GB" sz="1600" b="0" dirty="0">
              <a:latin typeface="Times New Roman" panose="02020603050405020304" pitchFamily="18" charset="0"/>
              <a:cs typeface="Times New Roman" panose="02020603050405020304" pitchFamily="18" charset="0"/>
            </a:rPr>
            <a:t> Toddlers’ Development and Learning </a:t>
          </a:r>
        </a:p>
      </dgm:t>
    </dgm:pt>
    <dgm:pt modelId="{E7CBE542-9B30-4811-8BC5-F684F61B56C2}" type="parTrans" cxnId="{94013748-D3CF-48CD-8A84-EE1907007C4E}">
      <dgm:prSet/>
      <dgm:spPr/>
      <dgm:t>
        <a:bodyPr/>
        <a:lstStyle/>
        <a:p>
          <a:endParaRPr lang="en-GB"/>
        </a:p>
      </dgm:t>
    </dgm:pt>
    <dgm:pt modelId="{514E4DB4-2C31-4214-88DD-B4CAB368856D}" type="sibTrans" cxnId="{94013748-D3CF-48CD-8A84-EE1907007C4E}">
      <dgm:prSet/>
      <dgm:spPr/>
      <dgm:t>
        <a:bodyPr/>
        <a:lstStyle/>
        <a:p>
          <a:endParaRPr lang="en-GB"/>
        </a:p>
      </dgm:t>
    </dgm:pt>
    <dgm:pt modelId="{94A2160A-F231-4A50-BA95-E6B67573F554}">
      <dgm:prSet custT="1"/>
      <dgm:spPr/>
      <dgm:t>
        <a:bodyPr/>
        <a:lstStyle/>
        <a:p>
          <a:r>
            <a:rPr lang="en-GB" sz="1600" b="0" dirty="0">
              <a:latin typeface="Times New Roman" panose="02020603050405020304" pitchFamily="18" charset="0"/>
              <a:cs typeface="Times New Roman" panose="02020603050405020304" pitchFamily="18" charset="0"/>
            </a:rPr>
            <a:t>Dimension  5:</a:t>
          </a:r>
        </a:p>
        <a:p>
          <a:r>
            <a:rPr lang="en-GB" sz="1600" b="0" dirty="0">
              <a:latin typeface="Times New Roman" panose="02020603050405020304" pitchFamily="18" charset="0"/>
              <a:cs typeface="Times New Roman" panose="02020603050405020304" pitchFamily="18" charset="0"/>
            </a:rPr>
            <a:t>Toddlers' Voice and Expressions</a:t>
          </a:r>
        </a:p>
      </dgm:t>
    </dgm:pt>
    <dgm:pt modelId="{18611537-EA16-410B-9087-1150C4C3B4FB}" type="parTrans" cxnId="{571DDC6D-1587-450D-861C-6B3411D9AFAF}">
      <dgm:prSet/>
      <dgm:spPr/>
      <dgm:t>
        <a:bodyPr/>
        <a:lstStyle/>
        <a:p>
          <a:endParaRPr lang="en-GB"/>
        </a:p>
      </dgm:t>
    </dgm:pt>
    <dgm:pt modelId="{50CDAD48-7C40-4807-AB93-5AFB7C78E800}" type="sibTrans" cxnId="{571DDC6D-1587-450D-861C-6B3411D9AFAF}">
      <dgm:prSet/>
      <dgm:spPr/>
      <dgm:t>
        <a:bodyPr/>
        <a:lstStyle/>
        <a:p>
          <a:endParaRPr lang="en-GB"/>
        </a:p>
      </dgm:t>
    </dgm:pt>
    <dgm:pt modelId="{3276DC49-3788-4BB7-8F66-20DDEAC665B2}">
      <dgm:prSet custT="1"/>
      <dgm:spPr/>
      <dgm:t>
        <a:bodyPr/>
        <a:lstStyle/>
        <a:p>
          <a:r>
            <a:rPr lang="en-GB" sz="1600" b="0" dirty="0">
              <a:latin typeface="Times New Roman" panose="02020603050405020304" pitchFamily="18" charset="0"/>
              <a:cs typeface="Times New Roman" panose="02020603050405020304" pitchFamily="18" charset="0"/>
            </a:rPr>
            <a:t>Dimension 6: Toddlers’ Additional Language(s) </a:t>
          </a:r>
        </a:p>
      </dgm:t>
    </dgm:pt>
    <dgm:pt modelId="{4A274F88-42BE-4E10-9A4B-18113D3ABAF5}" type="parTrans" cxnId="{185EAD05-147B-4611-84D1-43018D44B3F6}">
      <dgm:prSet/>
      <dgm:spPr/>
      <dgm:t>
        <a:bodyPr/>
        <a:lstStyle/>
        <a:p>
          <a:endParaRPr lang="en-GB"/>
        </a:p>
      </dgm:t>
    </dgm:pt>
    <dgm:pt modelId="{7E0B95D4-8A89-4232-8E79-A82E952011A0}" type="sibTrans" cxnId="{185EAD05-147B-4611-84D1-43018D44B3F6}">
      <dgm:prSet/>
      <dgm:spPr/>
      <dgm:t>
        <a:bodyPr/>
        <a:lstStyle/>
        <a:p>
          <a:endParaRPr lang="en-GB"/>
        </a:p>
      </dgm:t>
    </dgm:pt>
    <dgm:pt modelId="{6F999E65-E21B-4AEF-887D-E7BAB942B144}">
      <dgm:prSet custT="1"/>
      <dgm:spPr/>
      <dgm:t>
        <a:bodyPr/>
        <a:lstStyle/>
        <a:p>
          <a:r>
            <a:rPr lang="en-GB" sz="1600" b="0" dirty="0">
              <a:latin typeface="Times New Roman" panose="02020603050405020304" pitchFamily="18" charset="0"/>
              <a:cs typeface="Times New Roman" panose="02020603050405020304" pitchFamily="18" charset="0"/>
            </a:rPr>
            <a:t>Dimension 7:</a:t>
          </a:r>
        </a:p>
        <a:p>
          <a:r>
            <a:rPr lang="en-GB" sz="1600" b="0" dirty="0">
              <a:latin typeface="Times New Roman" panose="02020603050405020304" pitchFamily="18" charset="0"/>
              <a:cs typeface="Times New Roman" panose="02020603050405020304" pitchFamily="18" charset="0"/>
            </a:rPr>
            <a:t>Toddlers' Meal Times </a:t>
          </a:r>
        </a:p>
      </dgm:t>
    </dgm:pt>
    <dgm:pt modelId="{87AB3400-8F0E-46B9-9687-913E20057E9C}" type="parTrans" cxnId="{13885C1E-AB25-48A8-9239-1DAEB5B79B97}">
      <dgm:prSet/>
      <dgm:spPr/>
      <dgm:t>
        <a:bodyPr/>
        <a:lstStyle/>
        <a:p>
          <a:endParaRPr lang="en-GB"/>
        </a:p>
      </dgm:t>
    </dgm:pt>
    <dgm:pt modelId="{B118AE5A-6D95-46B6-B9F1-31D3FF056D3F}" type="sibTrans" cxnId="{13885C1E-AB25-48A8-9239-1DAEB5B79B97}">
      <dgm:prSet/>
      <dgm:spPr/>
      <dgm:t>
        <a:bodyPr/>
        <a:lstStyle/>
        <a:p>
          <a:endParaRPr lang="en-GB"/>
        </a:p>
      </dgm:t>
    </dgm:pt>
    <dgm:pt modelId="{F93A675D-00C8-4CFF-ABA9-A9C90AC9D58C}" type="pres">
      <dgm:prSet presAssocID="{082F6082-8CB5-40C9-864C-BCC910080B80}" presName="cycle" presStyleCnt="0">
        <dgm:presLayoutVars>
          <dgm:chMax val="1"/>
          <dgm:dir/>
          <dgm:animLvl val="ctr"/>
          <dgm:resizeHandles val="exact"/>
        </dgm:presLayoutVars>
      </dgm:prSet>
      <dgm:spPr/>
      <dgm:t>
        <a:bodyPr/>
        <a:lstStyle/>
        <a:p>
          <a:endParaRPr lang="en-GB"/>
        </a:p>
      </dgm:t>
    </dgm:pt>
    <dgm:pt modelId="{FF5DE338-A0C6-4DD8-9B3C-2132948CE0FD}" type="pres">
      <dgm:prSet presAssocID="{2F1F2E14-FA2F-4733-A6B4-20DE2F7258E4}" presName="centerShape" presStyleLbl="node0" presStyleIdx="0" presStyleCnt="1" custScaleX="127061" custScaleY="117584"/>
      <dgm:spPr/>
      <dgm:t>
        <a:bodyPr/>
        <a:lstStyle/>
        <a:p>
          <a:endParaRPr lang="en-GB"/>
        </a:p>
      </dgm:t>
    </dgm:pt>
    <dgm:pt modelId="{D6450E07-9FD9-4F18-B35E-EE47F95A6EC9}" type="pres">
      <dgm:prSet presAssocID="{D15F9447-CE5C-4D1E-B534-9CA93586DF58}" presName="Name9" presStyleLbl="parChTrans1D2" presStyleIdx="0" presStyleCnt="7"/>
      <dgm:spPr/>
      <dgm:t>
        <a:bodyPr/>
        <a:lstStyle/>
        <a:p>
          <a:endParaRPr lang="en-GB"/>
        </a:p>
      </dgm:t>
    </dgm:pt>
    <dgm:pt modelId="{E8280987-6EA2-48EB-96D8-1843FC9F36E6}" type="pres">
      <dgm:prSet presAssocID="{D15F9447-CE5C-4D1E-B534-9CA93586DF58}" presName="connTx" presStyleLbl="parChTrans1D2" presStyleIdx="0" presStyleCnt="7"/>
      <dgm:spPr/>
      <dgm:t>
        <a:bodyPr/>
        <a:lstStyle/>
        <a:p>
          <a:endParaRPr lang="en-GB"/>
        </a:p>
      </dgm:t>
    </dgm:pt>
    <dgm:pt modelId="{477A1F36-6F03-4BF5-A456-11F0351E95FF}" type="pres">
      <dgm:prSet presAssocID="{E4038A1D-2F27-41A5-94B8-777703394B2C}" presName="node" presStyleLbl="node1" presStyleIdx="0" presStyleCnt="7" custScaleX="117649">
        <dgm:presLayoutVars>
          <dgm:bulletEnabled val="1"/>
        </dgm:presLayoutVars>
      </dgm:prSet>
      <dgm:spPr/>
      <dgm:t>
        <a:bodyPr/>
        <a:lstStyle/>
        <a:p>
          <a:endParaRPr lang="en-GB"/>
        </a:p>
      </dgm:t>
    </dgm:pt>
    <dgm:pt modelId="{7DEF063D-4EA1-4413-A827-D7D752342590}" type="pres">
      <dgm:prSet presAssocID="{2AB4F7D9-14DD-48B0-8EB9-47A592697770}" presName="Name9" presStyleLbl="parChTrans1D2" presStyleIdx="1" presStyleCnt="7"/>
      <dgm:spPr/>
      <dgm:t>
        <a:bodyPr/>
        <a:lstStyle/>
        <a:p>
          <a:endParaRPr lang="en-GB"/>
        </a:p>
      </dgm:t>
    </dgm:pt>
    <dgm:pt modelId="{4E5BB4FB-2DD7-4B44-91F0-73CF21561381}" type="pres">
      <dgm:prSet presAssocID="{2AB4F7D9-14DD-48B0-8EB9-47A592697770}" presName="connTx" presStyleLbl="parChTrans1D2" presStyleIdx="1" presStyleCnt="7"/>
      <dgm:spPr/>
      <dgm:t>
        <a:bodyPr/>
        <a:lstStyle/>
        <a:p>
          <a:endParaRPr lang="en-GB"/>
        </a:p>
      </dgm:t>
    </dgm:pt>
    <dgm:pt modelId="{98814AE7-4EE1-4B71-A410-B71B0280972E}" type="pres">
      <dgm:prSet presAssocID="{A555F12C-5E9A-4219-ACAE-5A72B4379544}" presName="node" presStyleLbl="node1" presStyleIdx="1" presStyleCnt="7" custScaleX="115067" custRadScaleRad="100355" custRadScaleInc="1863">
        <dgm:presLayoutVars>
          <dgm:bulletEnabled val="1"/>
        </dgm:presLayoutVars>
      </dgm:prSet>
      <dgm:spPr/>
      <dgm:t>
        <a:bodyPr/>
        <a:lstStyle/>
        <a:p>
          <a:endParaRPr lang="en-GB"/>
        </a:p>
      </dgm:t>
    </dgm:pt>
    <dgm:pt modelId="{30300FC9-68A3-44CD-A7E2-FC88DAE6042B}" type="pres">
      <dgm:prSet presAssocID="{3081D0D5-A127-4E79-B8C2-8BC7128C04C8}" presName="Name9" presStyleLbl="parChTrans1D2" presStyleIdx="2" presStyleCnt="7"/>
      <dgm:spPr/>
      <dgm:t>
        <a:bodyPr/>
        <a:lstStyle/>
        <a:p>
          <a:endParaRPr lang="en-GB"/>
        </a:p>
      </dgm:t>
    </dgm:pt>
    <dgm:pt modelId="{DC6B8823-F8FB-4520-9376-1535B843819F}" type="pres">
      <dgm:prSet presAssocID="{3081D0D5-A127-4E79-B8C2-8BC7128C04C8}" presName="connTx" presStyleLbl="parChTrans1D2" presStyleIdx="2" presStyleCnt="7"/>
      <dgm:spPr/>
      <dgm:t>
        <a:bodyPr/>
        <a:lstStyle/>
        <a:p>
          <a:endParaRPr lang="en-GB"/>
        </a:p>
      </dgm:t>
    </dgm:pt>
    <dgm:pt modelId="{8B20440B-C40D-4F6B-8A33-68DBCA49631A}" type="pres">
      <dgm:prSet presAssocID="{B5188D11-AB59-4EBE-965A-FFCC3FEC7AC0}" presName="node" presStyleLbl="node1" presStyleIdx="2" presStyleCnt="7" custScaleX="116013">
        <dgm:presLayoutVars>
          <dgm:bulletEnabled val="1"/>
        </dgm:presLayoutVars>
      </dgm:prSet>
      <dgm:spPr/>
      <dgm:t>
        <a:bodyPr/>
        <a:lstStyle/>
        <a:p>
          <a:endParaRPr lang="en-GB"/>
        </a:p>
      </dgm:t>
    </dgm:pt>
    <dgm:pt modelId="{D4A8227B-2C1B-4892-B370-2FCF7BB78CBE}" type="pres">
      <dgm:prSet presAssocID="{E7CBE542-9B30-4811-8BC5-F684F61B56C2}" presName="Name9" presStyleLbl="parChTrans1D2" presStyleIdx="3" presStyleCnt="7"/>
      <dgm:spPr/>
      <dgm:t>
        <a:bodyPr/>
        <a:lstStyle/>
        <a:p>
          <a:endParaRPr lang="en-GB"/>
        </a:p>
      </dgm:t>
    </dgm:pt>
    <dgm:pt modelId="{E70A1838-4195-4A3F-8F7F-D54B07A3B9EE}" type="pres">
      <dgm:prSet presAssocID="{E7CBE542-9B30-4811-8BC5-F684F61B56C2}" presName="connTx" presStyleLbl="parChTrans1D2" presStyleIdx="3" presStyleCnt="7"/>
      <dgm:spPr/>
      <dgm:t>
        <a:bodyPr/>
        <a:lstStyle/>
        <a:p>
          <a:endParaRPr lang="en-GB"/>
        </a:p>
      </dgm:t>
    </dgm:pt>
    <dgm:pt modelId="{BC3367B7-95B1-4E94-A5A6-9F69BFE5EA6A}" type="pres">
      <dgm:prSet presAssocID="{F2B3D95E-C281-4369-A8AD-7922197C6A51}" presName="node" presStyleLbl="node1" presStyleIdx="3" presStyleCnt="7" custScaleX="109862">
        <dgm:presLayoutVars>
          <dgm:bulletEnabled val="1"/>
        </dgm:presLayoutVars>
      </dgm:prSet>
      <dgm:spPr/>
      <dgm:t>
        <a:bodyPr/>
        <a:lstStyle/>
        <a:p>
          <a:endParaRPr lang="en-GB"/>
        </a:p>
      </dgm:t>
    </dgm:pt>
    <dgm:pt modelId="{8A5A1419-8916-4262-9D4E-540E9758ED59}" type="pres">
      <dgm:prSet presAssocID="{18611537-EA16-410B-9087-1150C4C3B4FB}" presName="Name9" presStyleLbl="parChTrans1D2" presStyleIdx="4" presStyleCnt="7"/>
      <dgm:spPr/>
      <dgm:t>
        <a:bodyPr/>
        <a:lstStyle/>
        <a:p>
          <a:endParaRPr lang="en-GB"/>
        </a:p>
      </dgm:t>
    </dgm:pt>
    <dgm:pt modelId="{711843D4-AC05-41C3-9E5C-26B4D5FF2E80}" type="pres">
      <dgm:prSet presAssocID="{18611537-EA16-410B-9087-1150C4C3B4FB}" presName="connTx" presStyleLbl="parChTrans1D2" presStyleIdx="4" presStyleCnt="7"/>
      <dgm:spPr/>
      <dgm:t>
        <a:bodyPr/>
        <a:lstStyle/>
        <a:p>
          <a:endParaRPr lang="en-GB"/>
        </a:p>
      </dgm:t>
    </dgm:pt>
    <dgm:pt modelId="{96A83ABC-98B5-4037-83B1-0AF82275E4C3}" type="pres">
      <dgm:prSet presAssocID="{94A2160A-F231-4A50-BA95-E6B67573F554}" presName="node" presStyleLbl="node1" presStyleIdx="4" presStyleCnt="7" custScaleX="114599" custRadScaleRad="103538" custRadScaleInc="10307">
        <dgm:presLayoutVars>
          <dgm:bulletEnabled val="1"/>
        </dgm:presLayoutVars>
      </dgm:prSet>
      <dgm:spPr/>
      <dgm:t>
        <a:bodyPr/>
        <a:lstStyle/>
        <a:p>
          <a:endParaRPr lang="en-GB"/>
        </a:p>
      </dgm:t>
    </dgm:pt>
    <dgm:pt modelId="{CF8E0E8C-6554-4F72-99CC-E49BA3CDAAF3}" type="pres">
      <dgm:prSet presAssocID="{4A274F88-42BE-4E10-9A4B-18113D3ABAF5}" presName="Name9" presStyleLbl="parChTrans1D2" presStyleIdx="5" presStyleCnt="7"/>
      <dgm:spPr/>
      <dgm:t>
        <a:bodyPr/>
        <a:lstStyle/>
        <a:p>
          <a:endParaRPr lang="en-GB"/>
        </a:p>
      </dgm:t>
    </dgm:pt>
    <dgm:pt modelId="{717AF1AD-2077-4A16-9360-4E4A4D262CFB}" type="pres">
      <dgm:prSet presAssocID="{4A274F88-42BE-4E10-9A4B-18113D3ABAF5}" presName="connTx" presStyleLbl="parChTrans1D2" presStyleIdx="5" presStyleCnt="7"/>
      <dgm:spPr/>
      <dgm:t>
        <a:bodyPr/>
        <a:lstStyle/>
        <a:p>
          <a:endParaRPr lang="en-GB"/>
        </a:p>
      </dgm:t>
    </dgm:pt>
    <dgm:pt modelId="{36B4A8FC-A590-4EB1-A355-B1C8AA8BD5F5}" type="pres">
      <dgm:prSet presAssocID="{3276DC49-3788-4BB7-8F66-20DDEAC665B2}" presName="node" presStyleLbl="node1" presStyleIdx="5" presStyleCnt="7" custScaleX="120782">
        <dgm:presLayoutVars>
          <dgm:bulletEnabled val="1"/>
        </dgm:presLayoutVars>
      </dgm:prSet>
      <dgm:spPr/>
      <dgm:t>
        <a:bodyPr/>
        <a:lstStyle/>
        <a:p>
          <a:endParaRPr lang="en-GB"/>
        </a:p>
      </dgm:t>
    </dgm:pt>
    <dgm:pt modelId="{E977C1B0-2A36-4AAE-A21D-085520FBFC4E}" type="pres">
      <dgm:prSet presAssocID="{87AB3400-8F0E-46B9-9687-913E20057E9C}" presName="Name9" presStyleLbl="parChTrans1D2" presStyleIdx="6" presStyleCnt="7"/>
      <dgm:spPr/>
      <dgm:t>
        <a:bodyPr/>
        <a:lstStyle/>
        <a:p>
          <a:endParaRPr lang="en-GB"/>
        </a:p>
      </dgm:t>
    </dgm:pt>
    <dgm:pt modelId="{B84D7DF1-46AB-4832-8EFA-6DA34EB016F0}" type="pres">
      <dgm:prSet presAssocID="{87AB3400-8F0E-46B9-9687-913E20057E9C}" presName="connTx" presStyleLbl="parChTrans1D2" presStyleIdx="6" presStyleCnt="7"/>
      <dgm:spPr/>
      <dgm:t>
        <a:bodyPr/>
        <a:lstStyle/>
        <a:p>
          <a:endParaRPr lang="en-GB"/>
        </a:p>
      </dgm:t>
    </dgm:pt>
    <dgm:pt modelId="{00ECE67D-3BA6-4A79-A24A-77433AD1F057}" type="pres">
      <dgm:prSet presAssocID="{6F999E65-E21B-4AEF-887D-E7BAB942B144}" presName="node" presStyleLbl="node1" presStyleIdx="6" presStyleCnt="7" custScaleX="116550">
        <dgm:presLayoutVars>
          <dgm:bulletEnabled val="1"/>
        </dgm:presLayoutVars>
      </dgm:prSet>
      <dgm:spPr/>
      <dgm:t>
        <a:bodyPr/>
        <a:lstStyle/>
        <a:p>
          <a:endParaRPr lang="en-GB"/>
        </a:p>
      </dgm:t>
    </dgm:pt>
  </dgm:ptLst>
  <dgm:cxnLst>
    <dgm:cxn modelId="{2A438679-1204-4C73-9B5A-4795E4A9DCFE}" type="presOf" srcId="{4A274F88-42BE-4E10-9A4B-18113D3ABAF5}" destId="{CF8E0E8C-6554-4F72-99CC-E49BA3CDAAF3}" srcOrd="0" destOrd="0" presId="urn:microsoft.com/office/officeart/2005/8/layout/radial1"/>
    <dgm:cxn modelId="{BAD017F2-62D0-4AAF-970B-8CEDAC7C171F}" type="presOf" srcId="{A555F12C-5E9A-4219-ACAE-5A72B4379544}" destId="{98814AE7-4EE1-4B71-A410-B71B0280972E}" srcOrd="0" destOrd="0" presId="urn:microsoft.com/office/officeart/2005/8/layout/radial1"/>
    <dgm:cxn modelId="{571DDC6D-1587-450D-861C-6B3411D9AFAF}" srcId="{2F1F2E14-FA2F-4733-A6B4-20DE2F7258E4}" destId="{94A2160A-F231-4A50-BA95-E6B67573F554}" srcOrd="4" destOrd="0" parTransId="{18611537-EA16-410B-9087-1150C4C3B4FB}" sibTransId="{50CDAD48-7C40-4807-AB93-5AFB7C78E800}"/>
    <dgm:cxn modelId="{AC4B1535-F336-4F5A-B7F2-AAB640BC21BD}" type="presOf" srcId="{4A274F88-42BE-4E10-9A4B-18113D3ABAF5}" destId="{717AF1AD-2077-4A16-9360-4E4A4D262CFB}" srcOrd="1" destOrd="0" presId="urn:microsoft.com/office/officeart/2005/8/layout/radial1"/>
    <dgm:cxn modelId="{D86552C6-AB72-435C-B8D9-D06E33432853}" type="presOf" srcId="{87AB3400-8F0E-46B9-9687-913E20057E9C}" destId="{B84D7DF1-46AB-4832-8EFA-6DA34EB016F0}" srcOrd="1" destOrd="0" presId="urn:microsoft.com/office/officeart/2005/8/layout/radial1"/>
    <dgm:cxn modelId="{F9497A3D-AB96-4F0B-8237-0270FF0E9115}" type="presOf" srcId="{3081D0D5-A127-4E79-B8C2-8BC7128C04C8}" destId="{DC6B8823-F8FB-4520-9376-1535B843819F}" srcOrd="1" destOrd="0" presId="urn:microsoft.com/office/officeart/2005/8/layout/radial1"/>
    <dgm:cxn modelId="{CDD4FCE4-F77D-44C1-83D4-3C3AF5B0DACF}" type="presOf" srcId="{94A2160A-F231-4A50-BA95-E6B67573F554}" destId="{96A83ABC-98B5-4037-83B1-0AF82275E4C3}" srcOrd="0" destOrd="0" presId="urn:microsoft.com/office/officeart/2005/8/layout/radial1"/>
    <dgm:cxn modelId="{2329F145-B554-4B51-947A-D61884D10608}" type="presOf" srcId="{E7CBE542-9B30-4811-8BC5-F684F61B56C2}" destId="{D4A8227B-2C1B-4892-B370-2FCF7BB78CBE}" srcOrd="0" destOrd="0" presId="urn:microsoft.com/office/officeart/2005/8/layout/radial1"/>
    <dgm:cxn modelId="{94013748-D3CF-48CD-8A84-EE1907007C4E}" srcId="{2F1F2E14-FA2F-4733-A6B4-20DE2F7258E4}" destId="{F2B3D95E-C281-4369-A8AD-7922197C6A51}" srcOrd="3" destOrd="0" parTransId="{E7CBE542-9B30-4811-8BC5-F684F61B56C2}" sibTransId="{514E4DB4-2C31-4214-88DD-B4CAB368856D}"/>
    <dgm:cxn modelId="{350516AF-B438-4CE3-9838-532D8B86A7AC}" srcId="{082F6082-8CB5-40C9-864C-BCC910080B80}" destId="{2F1F2E14-FA2F-4733-A6B4-20DE2F7258E4}" srcOrd="0" destOrd="0" parTransId="{C3DD7DDC-C1D0-4B0C-81F1-8D51ED254EFD}" sibTransId="{31982434-3FDE-49CE-9E2F-DEA678E379F4}"/>
    <dgm:cxn modelId="{10C22E57-3970-4386-94B6-43269EB1262A}" type="presOf" srcId="{2F1F2E14-FA2F-4733-A6B4-20DE2F7258E4}" destId="{FF5DE338-A0C6-4DD8-9B3C-2132948CE0FD}" srcOrd="0" destOrd="0" presId="urn:microsoft.com/office/officeart/2005/8/layout/radial1"/>
    <dgm:cxn modelId="{854C8EB4-0B28-4988-8E01-30ADF469DDEB}" type="presOf" srcId="{082F6082-8CB5-40C9-864C-BCC910080B80}" destId="{F93A675D-00C8-4CFF-ABA9-A9C90AC9D58C}" srcOrd="0" destOrd="0" presId="urn:microsoft.com/office/officeart/2005/8/layout/radial1"/>
    <dgm:cxn modelId="{13885C1E-AB25-48A8-9239-1DAEB5B79B97}" srcId="{2F1F2E14-FA2F-4733-A6B4-20DE2F7258E4}" destId="{6F999E65-E21B-4AEF-887D-E7BAB942B144}" srcOrd="6" destOrd="0" parTransId="{87AB3400-8F0E-46B9-9687-913E20057E9C}" sibTransId="{B118AE5A-6D95-46B6-B9F1-31D3FF056D3F}"/>
    <dgm:cxn modelId="{185EAD05-147B-4611-84D1-43018D44B3F6}" srcId="{2F1F2E14-FA2F-4733-A6B4-20DE2F7258E4}" destId="{3276DC49-3788-4BB7-8F66-20DDEAC665B2}" srcOrd="5" destOrd="0" parTransId="{4A274F88-42BE-4E10-9A4B-18113D3ABAF5}" sibTransId="{7E0B95D4-8A89-4232-8E79-A82E952011A0}"/>
    <dgm:cxn modelId="{3A881F6E-EECC-4C2C-8E51-B1037885DA6B}" type="presOf" srcId="{D15F9447-CE5C-4D1E-B534-9CA93586DF58}" destId="{E8280987-6EA2-48EB-96D8-1843FC9F36E6}" srcOrd="1" destOrd="0" presId="urn:microsoft.com/office/officeart/2005/8/layout/radial1"/>
    <dgm:cxn modelId="{51436C05-062D-4B4B-B812-BBC6B8B4F2D0}" type="presOf" srcId="{3081D0D5-A127-4E79-B8C2-8BC7128C04C8}" destId="{30300FC9-68A3-44CD-A7E2-FC88DAE6042B}" srcOrd="0" destOrd="0" presId="urn:microsoft.com/office/officeart/2005/8/layout/radial1"/>
    <dgm:cxn modelId="{289C73B8-D9D3-4B95-A421-9151B3AEE7D8}" type="presOf" srcId="{D15F9447-CE5C-4D1E-B534-9CA93586DF58}" destId="{D6450E07-9FD9-4F18-B35E-EE47F95A6EC9}" srcOrd="0" destOrd="0" presId="urn:microsoft.com/office/officeart/2005/8/layout/radial1"/>
    <dgm:cxn modelId="{436D6282-7575-4BE3-8F5F-F742CA6E0E70}" srcId="{2F1F2E14-FA2F-4733-A6B4-20DE2F7258E4}" destId="{B5188D11-AB59-4EBE-965A-FFCC3FEC7AC0}" srcOrd="2" destOrd="0" parTransId="{3081D0D5-A127-4E79-B8C2-8BC7128C04C8}" sibTransId="{11894CE5-B7D5-48E4-A2A5-5ACB3377AF79}"/>
    <dgm:cxn modelId="{018A506A-7C00-4838-B692-9B4AE9D49FFC}" type="presOf" srcId="{E4038A1D-2F27-41A5-94B8-777703394B2C}" destId="{477A1F36-6F03-4BF5-A456-11F0351E95FF}" srcOrd="0" destOrd="0" presId="urn:microsoft.com/office/officeart/2005/8/layout/radial1"/>
    <dgm:cxn modelId="{66742926-F605-4034-9C72-2BD2EC2B8577}" type="presOf" srcId="{6F999E65-E21B-4AEF-887D-E7BAB942B144}" destId="{00ECE67D-3BA6-4A79-A24A-77433AD1F057}" srcOrd="0" destOrd="0" presId="urn:microsoft.com/office/officeart/2005/8/layout/radial1"/>
    <dgm:cxn modelId="{EFF7DA41-6304-4338-BFC2-9CD5F5D918EF}" type="presOf" srcId="{E7CBE542-9B30-4811-8BC5-F684F61B56C2}" destId="{E70A1838-4195-4A3F-8F7F-D54B07A3B9EE}" srcOrd="1" destOrd="0" presId="urn:microsoft.com/office/officeart/2005/8/layout/radial1"/>
    <dgm:cxn modelId="{BD7EC9E2-0A59-46D3-AF9B-7C3F2D230955}" type="presOf" srcId="{18611537-EA16-410B-9087-1150C4C3B4FB}" destId="{711843D4-AC05-41C3-9E5C-26B4D5FF2E80}" srcOrd="1" destOrd="0" presId="urn:microsoft.com/office/officeart/2005/8/layout/radial1"/>
    <dgm:cxn modelId="{C9B26040-32D5-4935-A3AF-FBB0F7B93359}" type="presOf" srcId="{87AB3400-8F0E-46B9-9687-913E20057E9C}" destId="{E977C1B0-2A36-4AAE-A21D-085520FBFC4E}" srcOrd="0" destOrd="0" presId="urn:microsoft.com/office/officeart/2005/8/layout/radial1"/>
    <dgm:cxn modelId="{7B5D5A3E-E773-4E4E-A524-DDD52D6A8E3D}" type="presOf" srcId="{2AB4F7D9-14DD-48B0-8EB9-47A592697770}" destId="{4E5BB4FB-2DD7-4B44-91F0-73CF21561381}" srcOrd="1" destOrd="0" presId="urn:microsoft.com/office/officeart/2005/8/layout/radial1"/>
    <dgm:cxn modelId="{F2135111-D1B8-43BB-B4F8-D6D0D6955455}" srcId="{2F1F2E14-FA2F-4733-A6B4-20DE2F7258E4}" destId="{A555F12C-5E9A-4219-ACAE-5A72B4379544}" srcOrd="1" destOrd="0" parTransId="{2AB4F7D9-14DD-48B0-8EB9-47A592697770}" sibTransId="{9AC4222D-01F2-44A5-900D-13EFF690E89C}"/>
    <dgm:cxn modelId="{0F8438DA-043F-4D8F-BB5C-ADB181F8F3BB}" srcId="{2F1F2E14-FA2F-4733-A6B4-20DE2F7258E4}" destId="{E4038A1D-2F27-41A5-94B8-777703394B2C}" srcOrd="0" destOrd="0" parTransId="{D15F9447-CE5C-4D1E-B534-9CA93586DF58}" sibTransId="{AB7D7560-1B3B-4B8F-87AA-97A69B464BF4}"/>
    <dgm:cxn modelId="{49535703-72D1-432E-A2CB-D51404CE7AC0}" type="presOf" srcId="{3276DC49-3788-4BB7-8F66-20DDEAC665B2}" destId="{36B4A8FC-A590-4EB1-A355-B1C8AA8BD5F5}" srcOrd="0" destOrd="0" presId="urn:microsoft.com/office/officeart/2005/8/layout/radial1"/>
    <dgm:cxn modelId="{39A4E76A-430C-4BE7-B2AB-27D14A852ACA}" type="presOf" srcId="{2AB4F7D9-14DD-48B0-8EB9-47A592697770}" destId="{7DEF063D-4EA1-4413-A827-D7D752342590}" srcOrd="0" destOrd="0" presId="urn:microsoft.com/office/officeart/2005/8/layout/radial1"/>
    <dgm:cxn modelId="{3CB7413A-2C5F-4BBA-A934-EA1E555073C1}" type="presOf" srcId="{F2B3D95E-C281-4369-A8AD-7922197C6A51}" destId="{BC3367B7-95B1-4E94-A5A6-9F69BFE5EA6A}" srcOrd="0" destOrd="0" presId="urn:microsoft.com/office/officeart/2005/8/layout/radial1"/>
    <dgm:cxn modelId="{3BA2B867-03B1-4B75-A973-D442C2B5B6FB}" type="presOf" srcId="{B5188D11-AB59-4EBE-965A-FFCC3FEC7AC0}" destId="{8B20440B-C40D-4F6B-8A33-68DBCA49631A}" srcOrd="0" destOrd="0" presId="urn:microsoft.com/office/officeart/2005/8/layout/radial1"/>
    <dgm:cxn modelId="{B6C83886-8511-426E-B269-863B86EFEA1C}" type="presOf" srcId="{18611537-EA16-410B-9087-1150C4C3B4FB}" destId="{8A5A1419-8916-4262-9D4E-540E9758ED59}" srcOrd="0" destOrd="0" presId="urn:microsoft.com/office/officeart/2005/8/layout/radial1"/>
    <dgm:cxn modelId="{C81F576A-0AB6-40F1-A89F-3D42CA46A0BE}" type="presParOf" srcId="{F93A675D-00C8-4CFF-ABA9-A9C90AC9D58C}" destId="{FF5DE338-A0C6-4DD8-9B3C-2132948CE0FD}" srcOrd="0" destOrd="0" presId="urn:microsoft.com/office/officeart/2005/8/layout/radial1"/>
    <dgm:cxn modelId="{597D12E3-B638-47E3-84CD-4CB88665ECBB}" type="presParOf" srcId="{F93A675D-00C8-4CFF-ABA9-A9C90AC9D58C}" destId="{D6450E07-9FD9-4F18-B35E-EE47F95A6EC9}" srcOrd="1" destOrd="0" presId="urn:microsoft.com/office/officeart/2005/8/layout/radial1"/>
    <dgm:cxn modelId="{979DFD5F-31A4-425F-B588-F4A0B7BB319D}" type="presParOf" srcId="{D6450E07-9FD9-4F18-B35E-EE47F95A6EC9}" destId="{E8280987-6EA2-48EB-96D8-1843FC9F36E6}" srcOrd="0" destOrd="0" presId="urn:microsoft.com/office/officeart/2005/8/layout/radial1"/>
    <dgm:cxn modelId="{AC88E6D8-E421-4E97-8036-73DD13D34B28}" type="presParOf" srcId="{F93A675D-00C8-4CFF-ABA9-A9C90AC9D58C}" destId="{477A1F36-6F03-4BF5-A456-11F0351E95FF}" srcOrd="2" destOrd="0" presId="urn:microsoft.com/office/officeart/2005/8/layout/radial1"/>
    <dgm:cxn modelId="{7ECF35FB-5C86-48B3-BD95-7000361522D3}" type="presParOf" srcId="{F93A675D-00C8-4CFF-ABA9-A9C90AC9D58C}" destId="{7DEF063D-4EA1-4413-A827-D7D752342590}" srcOrd="3" destOrd="0" presId="urn:microsoft.com/office/officeart/2005/8/layout/radial1"/>
    <dgm:cxn modelId="{598B5161-E6BB-45F8-A8D3-0437E5EFE58D}" type="presParOf" srcId="{7DEF063D-4EA1-4413-A827-D7D752342590}" destId="{4E5BB4FB-2DD7-4B44-91F0-73CF21561381}" srcOrd="0" destOrd="0" presId="urn:microsoft.com/office/officeart/2005/8/layout/radial1"/>
    <dgm:cxn modelId="{A75FB254-CD05-484F-BFD5-5C07DAF6B0A3}" type="presParOf" srcId="{F93A675D-00C8-4CFF-ABA9-A9C90AC9D58C}" destId="{98814AE7-4EE1-4B71-A410-B71B0280972E}" srcOrd="4" destOrd="0" presId="urn:microsoft.com/office/officeart/2005/8/layout/radial1"/>
    <dgm:cxn modelId="{FBEDE411-CF9D-4150-9E0A-B7C9490A8CA5}" type="presParOf" srcId="{F93A675D-00C8-4CFF-ABA9-A9C90AC9D58C}" destId="{30300FC9-68A3-44CD-A7E2-FC88DAE6042B}" srcOrd="5" destOrd="0" presId="urn:microsoft.com/office/officeart/2005/8/layout/radial1"/>
    <dgm:cxn modelId="{03840029-90B3-4D6E-8D73-3AABC506B62A}" type="presParOf" srcId="{30300FC9-68A3-44CD-A7E2-FC88DAE6042B}" destId="{DC6B8823-F8FB-4520-9376-1535B843819F}" srcOrd="0" destOrd="0" presId="urn:microsoft.com/office/officeart/2005/8/layout/radial1"/>
    <dgm:cxn modelId="{D7790186-B3E3-4A94-AE10-C73ACEF96E1C}" type="presParOf" srcId="{F93A675D-00C8-4CFF-ABA9-A9C90AC9D58C}" destId="{8B20440B-C40D-4F6B-8A33-68DBCA49631A}" srcOrd="6" destOrd="0" presId="urn:microsoft.com/office/officeart/2005/8/layout/radial1"/>
    <dgm:cxn modelId="{CECF406F-882C-430F-BB88-0FD90C29E5C0}" type="presParOf" srcId="{F93A675D-00C8-4CFF-ABA9-A9C90AC9D58C}" destId="{D4A8227B-2C1B-4892-B370-2FCF7BB78CBE}" srcOrd="7" destOrd="0" presId="urn:microsoft.com/office/officeart/2005/8/layout/radial1"/>
    <dgm:cxn modelId="{1ED0EB8D-F995-4030-9EB4-56112B25D17D}" type="presParOf" srcId="{D4A8227B-2C1B-4892-B370-2FCF7BB78CBE}" destId="{E70A1838-4195-4A3F-8F7F-D54B07A3B9EE}" srcOrd="0" destOrd="0" presId="urn:microsoft.com/office/officeart/2005/8/layout/radial1"/>
    <dgm:cxn modelId="{B9D74227-BD3A-493E-96B2-72397DF4941E}" type="presParOf" srcId="{F93A675D-00C8-4CFF-ABA9-A9C90AC9D58C}" destId="{BC3367B7-95B1-4E94-A5A6-9F69BFE5EA6A}" srcOrd="8" destOrd="0" presId="urn:microsoft.com/office/officeart/2005/8/layout/radial1"/>
    <dgm:cxn modelId="{6CA5C82F-D25E-48E2-BB22-44F1839CD005}" type="presParOf" srcId="{F93A675D-00C8-4CFF-ABA9-A9C90AC9D58C}" destId="{8A5A1419-8916-4262-9D4E-540E9758ED59}" srcOrd="9" destOrd="0" presId="urn:microsoft.com/office/officeart/2005/8/layout/radial1"/>
    <dgm:cxn modelId="{8EF504A7-2820-4C18-97E4-BF34126DDE80}" type="presParOf" srcId="{8A5A1419-8916-4262-9D4E-540E9758ED59}" destId="{711843D4-AC05-41C3-9E5C-26B4D5FF2E80}" srcOrd="0" destOrd="0" presId="urn:microsoft.com/office/officeart/2005/8/layout/radial1"/>
    <dgm:cxn modelId="{37B0328D-65BA-4DAA-AB5D-93F46A997D76}" type="presParOf" srcId="{F93A675D-00C8-4CFF-ABA9-A9C90AC9D58C}" destId="{96A83ABC-98B5-4037-83B1-0AF82275E4C3}" srcOrd="10" destOrd="0" presId="urn:microsoft.com/office/officeart/2005/8/layout/radial1"/>
    <dgm:cxn modelId="{060A3F65-D705-442C-AEDB-D58D6E4515A5}" type="presParOf" srcId="{F93A675D-00C8-4CFF-ABA9-A9C90AC9D58C}" destId="{CF8E0E8C-6554-4F72-99CC-E49BA3CDAAF3}" srcOrd="11" destOrd="0" presId="urn:microsoft.com/office/officeart/2005/8/layout/radial1"/>
    <dgm:cxn modelId="{8189A868-A00C-493F-99CE-3B6CD41642D4}" type="presParOf" srcId="{CF8E0E8C-6554-4F72-99CC-E49BA3CDAAF3}" destId="{717AF1AD-2077-4A16-9360-4E4A4D262CFB}" srcOrd="0" destOrd="0" presId="urn:microsoft.com/office/officeart/2005/8/layout/radial1"/>
    <dgm:cxn modelId="{6941D5C5-60F3-4651-B964-3F18888182DF}" type="presParOf" srcId="{F93A675D-00C8-4CFF-ABA9-A9C90AC9D58C}" destId="{36B4A8FC-A590-4EB1-A355-B1C8AA8BD5F5}" srcOrd="12" destOrd="0" presId="urn:microsoft.com/office/officeart/2005/8/layout/radial1"/>
    <dgm:cxn modelId="{B00B1C2B-9C88-4FF4-B9D4-F78330F5A950}" type="presParOf" srcId="{F93A675D-00C8-4CFF-ABA9-A9C90AC9D58C}" destId="{E977C1B0-2A36-4AAE-A21D-085520FBFC4E}" srcOrd="13" destOrd="0" presId="urn:microsoft.com/office/officeart/2005/8/layout/radial1"/>
    <dgm:cxn modelId="{6E66BAEB-894C-4297-94CB-5390B2177C47}" type="presParOf" srcId="{E977C1B0-2A36-4AAE-A21D-085520FBFC4E}" destId="{B84D7DF1-46AB-4832-8EFA-6DA34EB016F0}" srcOrd="0" destOrd="0" presId="urn:microsoft.com/office/officeart/2005/8/layout/radial1"/>
    <dgm:cxn modelId="{96F098FB-8922-48E0-9D07-BBFDC18CD7F3}" type="presParOf" srcId="{F93A675D-00C8-4CFF-ABA9-A9C90AC9D58C}" destId="{00ECE67D-3BA6-4A79-A24A-77433AD1F057}"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DB8C38-3893-44D3-BF1B-35ABD2C679AE}" type="doc">
      <dgm:prSet loTypeId="urn:microsoft.com/office/officeart/2005/8/layout/pyramid4" loCatId="pyramid" qsTypeId="urn:microsoft.com/office/officeart/2005/8/quickstyle/simple3" qsCatId="simple" csTypeId="urn:microsoft.com/office/officeart/2005/8/colors/colorful3" csCatId="colorful" phldr="1"/>
      <dgm:spPr/>
      <dgm:t>
        <a:bodyPr/>
        <a:lstStyle/>
        <a:p>
          <a:endParaRPr lang="en-GB"/>
        </a:p>
      </dgm:t>
    </dgm:pt>
    <dgm:pt modelId="{9BD99312-6762-4283-91A9-2B918ABC4DD6}">
      <dgm:prSet phldrT="[Text]" custT="1"/>
      <dgm:spPr/>
      <dgm:t>
        <a:bodyPr/>
        <a:lstStyle/>
        <a:p>
          <a:r>
            <a:rPr lang="en-GB" sz="1600" b="1" dirty="0">
              <a:latin typeface="Times New Roman" panose="02020603050405020304" pitchFamily="18" charset="0"/>
              <a:cs typeface="Times New Roman" panose="02020603050405020304" pitchFamily="18" charset="0"/>
            </a:rPr>
            <a:t>1.Empathise</a:t>
          </a:r>
        </a:p>
      </dgm:t>
    </dgm:pt>
    <dgm:pt modelId="{F6BB4B5A-5F23-4B07-BBBA-F08B915B0AEB}" type="parTrans" cxnId="{F6A16390-FBF1-4042-8045-913C2FD54C0E}">
      <dgm:prSet/>
      <dgm:spPr/>
      <dgm:t>
        <a:bodyPr/>
        <a:lstStyle/>
        <a:p>
          <a:endParaRPr lang="en-GB"/>
        </a:p>
      </dgm:t>
    </dgm:pt>
    <dgm:pt modelId="{8A8BB2BE-710F-405B-8A37-173DDE2F1568}" type="sibTrans" cxnId="{F6A16390-FBF1-4042-8045-913C2FD54C0E}">
      <dgm:prSet/>
      <dgm:spPr/>
      <dgm:t>
        <a:bodyPr/>
        <a:lstStyle/>
        <a:p>
          <a:endParaRPr lang="en-GB"/>
        </a:p>
      </dgm:t>
    </dgm:pt>
    <dgm:pt modelId="{D5C2F5A5-85BF-4DBD-8241-09E093BD2A8B}">
      <dgm:prSet phldrT="[Text]" custT="1"/>
      <dgm:spPr/>
      <dgm:t>
        <a:bodyPr/>
        <a:lstStyle/>
        <a:p>
          <a:r>
            <a:rPr lang="en-GB" sz="1600" b="1" dirty="0">
              <a:latin typeface="Times New Roman" panose="02020603050405020304" pitchFamily="18" charset="0"/>
              <a:cs typeface="Times New Roman" panose="02020603050405020304" pitchFamily="18" charset="0"/>
            </a:rPr>
            <a:t>2. Engage</a:t>
          </a:r>
        </a:p>
      </dgm:t>
    </dgm:pt>
    <dgm:pt modelId="{50A38000-413D-48C8-860C-D7E0857EECEB}" type="parTrans" cxnId="{C38891F7-DD1C-43F1-A5B3-5AC105D0319D}">
      <dgm:prSet/>
      <dgm:spPr/>
      <dgm:t>
        <a:bodyPr/>
        <a:lstStyle/>
        <a:p>
          <a:endParaRPr lang="en-GB"/>
        </a:p>
      </dgm:t>
    </dgm:pt>
    <dgm:pt modelId="{413A6A0E-02A4-41A2-A2DE-6F1ED6FD6EFC}" type="sibTrans" cxnId="{C38891F7-DD1C-43F1-A5B3-5AC105D0319D}">
      <dgm:prSet/>
      <dgm:spPr/>
      <dgm:t>
        <a:bodyPr/>
        <a:lstStyle/>
        <a:p>
          <a:endParaRPr lang="en-GB"/>
        </a:p>
      </dgm:t>
    </dgm:pt>
    <dgm:pt modelId="{CC1F8A08-C544-46F1-A756-73F483279397}">
      <dgm:prSet phldrT="[Text]" custT="1"/>
      <dgm:spPr/>
      <dgm:t>
        <a:bodyPr/>
        <a:lstStyle/>
        <a:p>
          <a:r>
            <a:rPr lang="en-GB" sz="1600" b="1" dirty="0">
              <a:latin typeface="Times New Roman" panose="02020603050405020304" pitchFamily="18" charset="0"/>
              <a:cs typeface="Times New Roman" panose="02020603050405020304" pitchFamily="18" charset="0"/>
            </a:rPr>
            <a:t>Skills</a:t>
          </a:r>
          <a:r>
            <a:rPr lang="en-GB" sz="1600" dirty="0">
              <a:latin typeface="Times New Roman" panose="02020603050405020304" pitchFamily="18" charset="0"/>
              <a:cs typeface="Times New Roman" panose="02020603050405020304" pitchFamily="18" charset="0"/>
            </a:rPr>
            <a:t> </a:t>
          </a:r>
          <a:r>
            <a:rPr lang="en-GB" sz="1600" b="1" dirty="0">
              <a:latin typeface="Times New Roman" panose="02020603050405020304" pitchFamily="18" charset="0"/>
              <a:cs typeface="Times New Roman" panose="02020603050405020304" pitchFamily="18" charset="0"/>
            </a:rPr>
            <a:t>and</a:t>
          </a:r>
          <a:r>
            <a:rPr lang="en-GB" sz="1600" dirty="0">
              <a:latin typeface="Times New Roman" panose="02020603050405020304" pitchFamily="18" charset="0"/>
              <a:cs typeface="Times New Roman" panose="02020603050405020304" pitchFamily="18" charset="0"/>
            </a:rPr>
            <a:t> </a:t>
          </a:r>
          <a:r>
            <a:rPr lang="en-GB" sz="1600" b="1" dirty="0">
              <a:latin typeface="Times New Roman" panose="02020603050405020304" pitchFamily="18" charset="0"/>
              <a:cs typeface="Times New Roman" panose="02020603050405020304" pitchFamily="18" charset="0"/>
            </a:rPr>
            <a:t>Attitudes</a:t>
          </a:r>
        </a:p>
      </dgm:t>
    </dgm:pt>
    <dgm:pt modelId="{295A4BB5-459B-4E99-9747-7FAD55D5E7FA}" type="parTrans" cxnId="{480DB7AC-173F-4212-925E-912499D4320C}">
      <dgm:prSet/>
      <dgm:spPr/>
      <dgm:t>
        <a:bodyPr/>
        <a:lstStyle/>
        <a:p>
          <a:endParaRPr lang="en-GB"/>
        </a:p>
      </dgm:t>
    </dgm:pt>
    <dgm:pt modelId="{0E2E648B-E198-4DCC-9F2F-F35A820C7995}" type="sibTrans" cxnId="{480DB7AC-173F-4212-925E-912499D4320C}">
      <dgm:prSet/>
      <dgm:spPr/>
      <dgm:t>
        <a:bodyPr/>
        <a:lstStyle/>
        <a:p>
          <a:endParaRPr lang="en-GB"/>
        </a:p>
      </dgm:t>
    </dgm:pt>
    <dgm:pt modelId="{8E299E83-D076-46F1-9915-8F6B264E422E}">
      <dgm:prSet phldrT="[Text]" custT="1"/>
      <dgm:spPr/>
      <dgm:t>
        <a:bodyPr/>
        <a:lstStyle/>
        <a:p>
          <a:r>
            <a:rPr lang="en-GB" sz="1600" b="1" dirty="0">
              <a:latin typeface="Times New Roman" panose="02020603050405020304" pitchFamily="18" charset="0"/>
              <a:cs typeface="Times New Roman" panose="02020603050405020304" pitchFamily="18" charset="0"/>
            </a:rPr>
            <a:t>3. Encourage</a:t>
          </a:r>
        </a:p>
      </dgm:t>
    </dgm:pt>
    <dgm:pt modelId="{2164B236-15AE-4522-89E6-918A58AAB2AB}" type="parTrans" cxnId="{70F4255F-7F6D-4436-9C39-7AAE7CEAB586}">
      <dgm:prSet/>
      <dgm:spPr/>
      <dgm:t>
        <a:bodyPr/>
        <a:lstStyle/>
        <a:p>
          <a:endParaRPr lang="en-GB"/>
        </a:p>
      </dgm:t>
    </dgm:pt>
    <dgm:pt modelId="{42D6F40F-DF09-4BDD-9151-A0BBD2EB4743}" type="sibTrans" cxnId="{70F4255F-7F6D-4436-9C39-7AAE7CEAB586}">
      <dgm:prSet/>
      <dgm:spPr/>
      <dgm:t>
        <a:bodyPr/>
        <a:lstStyle/>
        <a:p>
          <a:endParaRPr lang="en-GB"/>
        </a:p>
      </dgm:t>
    </dgm:pt>
    <dgm:pt modelId="{5366A535-1CAE-4FC5-BE01-B86AA435E754}" type="pres">
      <dgm:prSet presAssocID="{45DB8C38-3893-44D3-BF1B-35ABD2C679AE}" presName="compositeShape" presStyleCnt="0">
        <dgm:presLayoutVars>
          <dgm:chMax val="9"/>
          <dgm:dir/>
          <dgm:resizeHandles val="exact"/>
        </dgm:presLayoutVars>
      </dgm:prSet>
      <dgm:spPr/>
      <dgm:t>
        <a:bodyPr/>
        <a:lstStyle/>
        <a:p>
          <a:endParaRPr lang="en-GB"/>
        </a:p>
      </dgm:t>
    </dgm:pt>
    <dgm:pt modelId="{9A796552-9F8F-4409-89DD-48BEA055E43A}" type="pres">
      <dgm:prSet presAssocID="{45DB8C38-3893-44D3-BF1B-35ABD2C679AE}" presName="triangle1" presStyleLbl="node1" presStyleIdx="0" presStyleCnt="4">
        <dgm:presLayoutVars>
          <dgm:bulletEnabled val="1"/>
        </dgm:presLayoutVars>
      </dgm:prSet>
      <dgm:spPr/>
      <dgm:t>
        <a:bodyPr/>
        <a:lstStyle/>
        <a:p>
          <a:endParaRPr lang="en-GB"/>
        </a:p>
      </dgm:t>
    </dgm:pt>
    <dgm:pt modelId="{2CE2DB82-A0C5-47FB-80E4-4037BD1A9F2E}" type="pres">
      <dgm:prSet presAssocID="{45DB8C38-3893-44D3-BF1B-35ABD2C679AE}" presName="triangle2" presStyleLbl="node1" presStyleIdx="1" presStyleCnt="4">
        <dgm:presLayoutVars>
          <dgm:bulletEnabled val="1"/>
        </dgm:presLayoutVars>
      </dgm:prSet>
      <dgm:spPr/>
      <dgm:t>
        <a:bodyPr/>
        <a:lstStyle/>
        <a:p>
          <a:endParaRPr lang="en-GB"/>
        </a:p>
      </dgm:t>
    </dgm:pt>
    <dgm:pt modelId="{B4228CAF-EF82-4B7D-82E7-4A3E97D410BF}" type="pres">
      <dgm:prSet presAssocID="{45DB8C38-3893-44D3-BF1B-35ABD2C679AE}" presName="triangle3" presStyleLbl="node1" presStyleIdx="2" presStyleCnt="4">
        <dgm:presLayoutVars>
          <dgm:bulletEnabled val="1"/>
        </dgm:presLayoutVars>
      </dgm:prSet>
      <dgm:spPr/>
      <dgm:t>
        <a:bodyPr/>
        <a:lstStyle/>
        <a:p>
          <a:endParaRPr lang="en-GB"/>
        </a:p>
      </dgm:t>
    </dgm:pt>
    <dgm:pt modelId="{C99458AE-8DAA-4248-845F-F88E496A387D}" type="pres">
      <dgm:prSet presAssocID="{45DB8C38-3893-44D3-BF1B-35ABD2C679AE}" presName="triangle4" presStyleLbl="node1" presStyleIdx="3" presStyleCnt="4">
        <dgm:presLayoutVars>
          <dgm:bulletEnabled val="1"/>
        </dgm:presLayoutVars>
      </dgm:prSet>
      <dgm:spPr/>
      <dgm:t>
        <a:bodyPr/>
        <a:lstStyle/>
        <a:p>
          <a:endParaRPr lang="en-GB"/>
        </a:p>
      </dgm:t>
    </dgm:pt>
  </dgm:ptLst>
  <dgm:cxnLst>
    <dgm:cxn modelId="{9D9080A4-5FE0-4E19-A0D9-D896EA8E9092}" type="presOf" srcId="{9BD99312-6762-4283-91A9-2B918ABC4DD6}" destId="{9A796552-9F8F-4409-89DD-48BEA055E43A}" srcOrd="0" destOrd="0" presId="urn:microsoft.com/office/officeart/2005/8/layout/pyramid4"/>
    <dgm:cxn modelId="{09784CF6-8F3D-4077-A709-1CFED6035813}" type="presOf" srcId="{CC1F8A08-C544-46F1-A756-73F483279397}" destId="{B4228CAF-EF82-4B7D-82E7-4A3E97D410BF}" srcOrd="0" destOrd="0" presId="urn:microsoft.com/office/officeart/2005/8/layout/pyramid4"/>
    <dgm:cxn modelId="{EF1321DA-727D-405D-A0F0-63F992E9ABC2}" type="presOf" srcId="{8E299E83-D076-46F1-9915-8F6B264E422E}" destId="{C99458AE-8DAA-4248-845F-F88E496A387D}" srcOrd="0" destOrd="0" presId="urn:microsoft.com/office/officeart/2005/8/layout/pyramid4"/>
    <dgm:cxn modelId="{514903CA-482C-42AC-828D-D5E38B33912E}" type="presOf" srcId="{45DB8C38-3893-44D3-BF1B-35ABD2C679AE}" destId="{5366A535-1CAE-4FC5-BE01-B86AA435E754}" srcOrd="0" destOrd="0" presId="urn:microsoft.com/office/officeart/2005/8/layout/pyramid4"/>
    <dgm:cxn modelId="{C38891F7-DD1C-43F1-A5B3-5AC105D0319D}" srcId="{45DB8C38-3893-44D3-BF1B-35ABD2C679AE}" destId="{D5C2F5A5-85BF-4DBD-8241-09E093BD2A8B}" srcOrd="1" destOrd="0" parTransId="{50A38000-413D-48C8-860C-D7E0857EECEB}" sibTransId="{413A6A0E-02A4-41A2-A2DE-6F1ED6FD6EFC}"/>
    <dgm:cxn modelId="{80B972B2-726F-48DA-97E7-1F448E79EDA3}" type="presOf" srcId="{D5C2F5A5-85BF-4DBD-8241-09E093BD2A8B}" destId="{2CE2DB82-A0C5-47FB-80E4-4037BD1A9F2E}" srcOrd="0" destOrd="0" presId="urn:microsoft.com/office/officeart/2005/8/layout/pyramid4"/>
    <dgm:cxn modelId="{480DB7AC-173F-4212-925E-912499D4320C}" srcId="{45DB8C38-3893-44D3-BF1B-35ABD2C679AE}" destId="{CC1F8A08-C544-46F1-A756-73F483279397}" srcOrd="2" destOrd="0" parTransId="{295A4BB5-459B-4E99-9747-7FAD55D5E7FA}" sibTransId="{0E2E648B-E198-4DCC-9F2F-F35A820C7995}"/>
    <dgm:cxn modelId="{F6A16390-FBF1-4042-8045-913C2FD54C0E}" srcId="{45DB8C38-3893-44D3-BF1B-35ABD2C679AE}" destId="{9BD99312-6762-4283-91A9-2B918ABC4DD6}" srcOrd="0" destOrd="0" parTransId="{F6BB4B5A-5F23-4B07-BBBA-F08B915B0AEB}" sibTransId="{8A8BB2BE-710F-405B-8A37-173DDE2F1568}"/>
    <dgm:cxn modelId="{70F4255F-7F6D-4436-9C39-7AAE7CEAB586}" srcId="{45DB8C38-3893-44D3-BF1B-35ABD2C679AE}" destId="{8E299E83-D076-46F1-9915-8F6B264E422E}" srcOrd="3" destOrd="0" parTransId="{2164B236-15AE-4522-89E6-918A58AAB2AB}" sibTransId="{42D6F40F-DF09-4BDD-9151-A0BBD2EB4743}"/>
    <dgm:cxn modelId="{496F4001-8327-4A6F-8865-2511E6593D88}" type="presParOf" srcId="{5366A535-1CAE-4FC5-BE01-B86AA435E754}" destId="{9A796552-9F8F-4409-89DD-48BEA055E43A}" srcOrd="0" destOrd="0" presId="urn:microsoft.com/office/officeart/2005/8/layout/pyramid4"/>
    <dgm:cxn modelId="{AB37691F-5086-47B3-8140-F9B12F9292CD}" type="presParOf" srcId="{5366A535-1CAE-4FC5-BE01-B86AA435E754}" destId="{2CE2DB82-A0C5-47FB-80E4-4037BD1A9F2E}" srcOrd="1" destOrd="0" presId="urn:microsoft.com/office/officeart/2005/8/layout/pyramid4"/>
    <dgm:cxn modelId="{FDB90D33-2D5F-40E7-B1E9-50CBA038FC70}" type="presParOf" srcId="{5366A535-1CAE-4FC5-BE01-B86AA435E754}" destId="{B4228CAF-EF82-4B7D-82E7-4A3E97D410BF}" srcOrd="2" destOrd="0" presId="urn:microsoft.com/office/officeart/2005/8/layout/pyramid4"/>
    <dgm:cxn modelId="{2762FD3A-23F0-497F-93A0-5307593674F6}" type="presParOf" srcId="{5366A535-1CAE-4FC5-BE01-B86AA435E754}" destId="{C99458AE-8DAA-4248-845F-F88E496A387D}" srcOrd="3" destOrd="0" presId="urn:microsoft.com/office/officeart/2005/8/layout/pyramid4"/>
  </dgm:cxnLst>
  <dgm:bg>
    <a:effectLst>
      <a:glow rad="63500">
        <a:schemeClr val="accent1">
          <a:satMod val="175000"/>
          <a:alpha val="40000"/>
        </a:schemeClr>
      </a:glow>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DE338-A0C6-4DD8-9B3C-2132948CE0FD}">
      <dsp:nvSpPr>
        <dsp:cNvPr id="0" name=""/>
        <dsp:cNvSpPr/>
      </dsp:nvSpPr>
      <dsp:spPr>
        <a:xfrm>
          <a:off x="2322497" y="2182377"/>
          <a:ext cx="1944218" cy="1799207"/>
        </a:xfrm>
        <a:prstGeom prst="ellipse">
          <a:avLst/>
        </a:prstGeom>
        <a:solidFill>
          <a:schemeClr val="lt1"/>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TODDLERS’ WELLBEING FRAMEWORK </a:t>
          </a:r>
        </a:p>
      </dsp:txBody>
      <dsp:txXfrm>
        <a:off x="2607221" y="2445865"/>
        <a:ext cx="1374770" cy="1272231"/>
      </dsp:txXfrm>
    </dsp:sp>
    <dsp:sp modelId="{D6450E07-9FD9-4F18-B35E-EE47F95A6EC9}">
      <dsp:nvSpPr>
        <dsp:cNvPr id="0" name=""/>
        <dsp:cNvSpPr/>
      </dsp:nvSpPr>
      <dsp:spPr>
        <a:xfrm rot="16200000">
          <a:off x="2979542" y="1846296"/>
          <a:ext cx="630129" cy="42032"/>
        </a:xfrm>
        <a:custGeom>
          <a:avLst/>
          <a:gdLst/>
          <a:ahLst/>
          <a:cxnLst/>
          <a:rect l="0" t="0" r="0" b="0"/>
          <a:pathLst>
            <a:path>
              <a:moveTo>
                <a:pt x="0" y="21016"/>
              </a:moveTo>
              <a:lnTo>
                <a:pt x="630129" y="210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278853" y="1851559"/>
        <a:ext cx="31506" cy="31506"/>
      </dsp:txXfrm>
    </dsp:sp>
    <dsp:sp modelId="{477A1F36-6F03-4BF5-A456-11F0351E95FF}">
      <dsp:nvSpPr>
        <dsp:cNvPr id="0" name=""/>
        <dsp:cNvSpPr/>
      </dsp:nvSpPr>
      <dsp:spPr>
        <a:xfrm>
          <a:off x="2394505" y="22101"/>
          <a:ext cx="1800201" cy="1530146"/>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Dimension 1:</a:t>
          </a:r>
        </a:p>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Toddlers’ Family, Home and Environmental Factors</a:t>
          </a:r>
        </a:p>
      </dsp:txBody>
      <dsp:txXfrm>
        <a:off x="2658138" y="246186"/>
        <a:ext cx="1272935" cy="1081976"/>
      </dsp:txXfrm>
    </dsp:sp>
    <dsp:sp modelId="{7DEF063D-4EA1-4413-A827-D7D752342590}">
      <dsp:nvSpPr>
        <dsp:cNvPr id="0" name=""/>
        <dsp:cNvSpPr/>
      </dsp:nvSpPr>
      <dsp:spPr>
        <a:xfrm rot="19314458">
          <a:off x="3979945" y="2316071"/>
          <a:ext cx="529839" cy="42032"/>
        </a:xfrm>
        <a:custGeom>
          <a:avLst/>
          <a:gdLst/>
          <a:ahLst/>
          <a:cxnLst/>
          <a:rect l="0" t="0" r="0" b="0"/>
          <a:pathLst>
            <a:path>
              <a:moveTo>
                <a:pt x="0" y="21016"/>
              </a:moveTo>
              <a:lnTo>
                <a:pt x="529839" y="210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231619" y="2323841"/>
        <a:ext cx="26491" cy="26491"/>
      </dsp:txXfrm>
    </dsp:sp>
    <dsp:sp modelId="{98814AE7-4EE1-4B71-A410-B71B0280972E}">
      <dsp:nvSpPr>
        <dsp:cNvPr id="0" name=""/>
        <dsp:cNvSpPr/>
      </dsp:nvSpPr>
      <dsp:spPr>
        <a:xfrm>
          <a:off x="4226723" y="896144"/>
          <a:ext cx="1760693" cy="1530146"/>
        </a:xfrm>
        <a:prstGeom prst="ellipse">
          <a:avLst/>
        </a:prstGeom>
        <a:gradFill rotWithShape="0">
          <a:gsLst>
            <a:gs pos="0">
              <a:schemeClr val="accent3">
                <a:hueOff val="1875044"/>
                <a:satOff val="-2813"/>
                <a:lumOff val="-458"/>
                <a:alphaOff val="0"/>
                <a:tint val="50000"/>
                <a:satMod val="300000"/>
              </a:schemeClr>
            </a:gs>
            <a:gs pos="35000">
              <a:schemeClr val="accent3">
                <a:hueOff val="1875044"/>
                <a:satOff val="-2813"/>
                <a:lumOff val="-458"/>
                <a:alphaOff val="0"/>
                <a:tint val="37000"/>
                <a:satMod val="300000"/>
              </a:schemeClr>
            </a:gs>
            <a:gs pos="100000">
              <a:schemeClr val="accent3">
                <a:hueOff val="1875044"/>
                <a:satOff val="-2813"/>
                <a:lumOff val="-45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Dimension 2: </a:t>
          </a:r>
        </a:p>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Health of Toddlers’ </a:t>
          </a:r>
        </a:p>
      </dsp:txBody>
      <dsp:txXfrm>
        <a:off x="4484571" y="1120229"/>
        <a:ext cx="1244997" cy="1081976"/>
      </dsp:txXfrm>
    </dsp:sp>
    <dsp:sp modelId="{30300FC9-68A3-44CD-A7E2-FC88DAE6042B}">
      <dsp:nvSpPr>
        <dsp:cNvPr id="0" name=""/>
        <dsp:cNvSpPr/>
      </dsp:nvSpPr>
      <dsp:spPr>
        <a:xfrm rot="771429">
          <a:off x="4232834" y="3326078"/>
          <a:ext cx="446627" cy="42032"/>
        </a:xfrm>
        <a:custGeom>
          <a:avLst/>
          <a:gdLst/>
          <a:ahLst/>
          <a:cxnLst/>
          <a:rect l="0" t="0" r="0" b="0"/>
          <a:pathLst>
            <a:path>
              <a:moveTo>
                <a:pt x="0" y="21016"/>
              </a:moveTo>
              <a:lnTo>
                <a:pt x="446627" y="210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444982" y="3335929"/>
        <a:ext cx="22331" cy="22331"/>
      </dsp:txXfrm>
    </dsp:sp>
    <dsp:sp modelId="{8B20440B-C40D-4F6B-8A33-68DBCA49631A}">
      <dsp:nvSpPr>
        <dsp:cNvPr id="0" name=""/>
        <dsp:cNvSpPr/>
      </dsp:nvSpPr>
      <dsp:spPr>
        <a:xfrm>
          <a:off x="4644292" y="2827549"/>
          <a:ext cx="1775168" cy="1530146"/>
        </a:xfrm>
        <a:prstGeom prst="ellipse">
          <a:avLst/>
        </a:prstGeom>
        <a:gradFill rotWithShape="0">
          <a:gsLst>
            <a:gs pos="0">
              <a:schemeClr val="accent3">
                <a:hueOff val="3750088"/>
                <a:satOff val="-5627"/>
                <a:lumOff val="-915"/>
                <a:alphaOff val="0"/>
                <a:tint val="50000"/>
                <a:satMod val="300000"/>
              </a:schemeClr>
            </a:gs>
            <a:gs pos="35000">
              <a:schemeClr val="accent3">
                <a:hueOff val="3750088"/>
                <a:satOff val="-5627"/>
                <a:lumOff val="-915"/>
                <a:alphaOff val="0"/>
                <a:tint val="37000"/>
                <a:satMod val="300000"/>
              </a:schemeClr>
            </a:gs>
            <a:gs pos="100000">
              <a:schemeClr val="accent3">
                <a:hueOff val="3750088"/>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Dimension 3:</a:t>
          </a:r>
        </a:p>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Setting Environment for Toddlers’ </a:t>
          </a:r>
        </a:p>
      </dsp:txBody>
      <dsp:txXfrm>
        <a:off x="4904259" y="3051634"/>
        <a:ext cx="1255234" cy="1081976"/>
      </dsp:txXfrm>
    </dsp:sp>
    <dsp:sp modelId="{D4A8227B-2C1B-4892-B370-2FCF7BB78CBE}">
      <dsp:nvSpPr>
        <dsp:cNvPr id="0" name=""/>
        <dsp:cNvSpPr/>
      </dsp:nvSpPr>
      <dsp:spPr>
        <a:xfrm rot="3857143">
          <a:off x="3519048" y="4155233"/>
          <a:ext cx="605060" cy="42032"/>
        </a:xfrm>
        <a:custGeom>
          <a:avLst/>
          <a:gdLst/>
          <a:ahLst/>
          <a:cxnLst/>
          <a:rect l="0" t="0" r="0" b="0"/>
          <a:pathLst>
            <a:path>
              <a:moveTo>
                <a:pt x="0" y="21016"/>
              </a:moveTo>
              <a:lnTo>
                <a:pt x="605060" y="210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806452" y="4161122"/>
        <a:ext cx="30253" cy="30253"/>
      </dsp:txXfrm>
    </dsp:sp>
    <dsp:sp modelId="{BC3367B7-95B1-4E94-A5A6-9F69BFE5EA6A}">
      <dsp:nvSpPr>
        <dsp:cNvPr id="0" name=""/>
        <dsp:cNvSpPr/>
      </dsp:nvSpPr>
      <dsp:spPr>
        <a:xfrm>
          <a:off x="3449761" y="4384456"/>
          <a:ext cx="1681049" cy="1530146"/>
        </a:xfrm>
        <a:prstGeom prst="ellipse">
          <a:avLst/>
        </a:prstGeom>
        <a:gradFill rotWithShape="0">
          <a:gsLst>
            <a:gs pos="0">
              <a:schemeClr val="accent3">
                <a:hueOff val="5625132"/>
                <a:satOff val="-8440"/>
                <a:lumOff val="-1373"/>
                <a:alphaOff val="0"/>
                <a:tint val="50000"/>
                <a:satMod val="300000"/>
              </a:schemeClr>
            </a:gs>
            <a:gs pos="35000">
              <a:schemeClr val="accent3">
                <a:hueOff val="5625132"/>
                <a:satOff val="-8440"/>
                <a:lumOff val="-1373"/>
                <a:alphaOff val="0"/>
                <a:tint val="37000"/>
                <a:satMod val="300000"/>
              </a:schemeClr>
            </a:gs>
            <a:gs pos="100000">
              <a:schemeClr val="accent3">
                <a:hueOff val="5625132"/>
                <a:satOff val="-8440"/>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Dimension 4:</a:t>
          </a:r>
        </a:p>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 Toddlers’ Development and Learning </a:t>
          </a:r>
        </a:p>
      </dsp:txBody>
      <dsp:txXfrm>
        <a:off x="3695945" y="4608541"/>
        <a:ext cx="1188681" cy="1081976"/>
      </dsp:txXfrm>
    </dsp:sp>
    <dsp:sp modelId="{8A5A1419-8916-4262-9D4E-540E9758ED59}">
      <dsp:nvSpPr>
        <dsp:cNvPr id="0" name=""/>
        <dsp:cNvSpPr/>
      </dsp:nvSpPr>
      <dsp:spPr>
        <a:xfrm rot="7102628">
          <a:off x="2362832" y="4162099"/>
          <a:ext cx="673920" cy="42032"/>
        </a:xfrm>
        <a:custGeom>
          <a:avLst/>
          <a:gdLst/>
          <a:ahLst/>
          <a:cxnLst/>
          <a:rect l="0" t="0" r="0" b="0"/>
          <a:pathLst>
            <a:path>
              <a:moveTo>
                <a:pt x="0" y="21016"/>
              </a:moveTo>
              <a:lnTo>
                <a:pt x="673920" y="210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682945" y="4166267"/>
        <a:ext cx="33696" cy="33696"/>
      </dsp:txXfrm>
    </dsp:sp>
    <dsp:sp modelId="{96A83ABC-98B5-4037-83B1-0AF82275E4C3}">
      <dsp:nvSpPr>
        <dsp:cNvPr id="0" name=""/>
        <dsp:cNvSpPr/>
      </dsp:nvSpPr>
      <dsp:spPr>
        <a:xfrm>
          <a:off x="1289048" y="4406557"/>
          <a:ext cx="1753532" cy="1530146"/>
        </a:xfrm>
        <a:prstGeom prst="ellipse">
          <a:avLst/>
        </a:prstGeom>
        <a:gradFill rotWithShape="0">
          <a:gsLst>
            <a:gs pos="0">
              <a:schemeClr val="accent3">
                <a:hueOff val="7500176"/>
                <a:satOff val="-11253"/>
                <a:lumOff val="-1830"/>
                <a:alphaOff val="0"/>
                <a:tint val="50000"/>
                <a:satMod val="300000"/>
              </a:schemeClr>
            </a:gs>
            <a:gs pos="35000">
              <a:schemeClr val="accent3">
                <a:hueOff val="7500176"/>
                <a:satOff val="-11253"/>
                <a:lumOff val="-1830"/>
                <a:alphaOff val="0"/>
                <a:tint val="37000"/>
                <a:satMod val="300000"/>
              </a:schemeClr>
            </a:gs>
            <a:gs pos="100000">
              <a:schemeClr val="accent3">
                <a:hueOff val="7500176"/>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Dimension  5:</a:t>
          </a:r>
        </a:p>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Toddlers' Voice and Expressions</a:t>
          </a:r>
        </a:p>
      </dsp:txBody>
      <dsp:txXfrm>
        <a:off x="1545847" y="4630642"/>
        <a:ext cx="1239934" cy="1081976"/>
      </dsp:txXfrm>
    </dsp:sp>
    <dsp:sp modelId="{CF8E0E8C-6554-4F72-99CC-E49BA3CDAAF3}">
      <dsp:nvSpPr>
        <dsp:cNvPr id="0" name=""/>
        <dsp:cNvSpPr/>
      </dsp:nvSpPr>
      <dsp:spPr>
        <a:xfrm rot="10028571">
          <a:off x="1942998" y="3322332"/>
          <a:ext cx="412958" cy="42032"/>
        </a:xfrm>
        <a:custGeom>
          <a:avLst/>
          <a:gdLst/>
          <a:ahLst/>
          <a:cxnLst/>
          <a:rect l="0" t="0" r="0" b="0"/>
          <a:pathLst>
            <a:path>
              <a:moveTo>
                <a:pt x="0" y="21016"/>
              </a:moveTo>
              <a:lnTo>
                <a:pt x="412958" y="210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139154" y="3333024"/>
        <a:ext cx="20647" cy="20647"/>
      </dsp:txXfrm>
    </dsp:sp>
    <dsp:sp modelId="{36B4A8FC-A590-4EB1-A355-B1C8AA8BD5F5}">
      <dsp:nvSpPr>
        <dsp:cNvPr id="0" name=""/>
        <dsp:cNvSpPr/>
      </dsp:nvSpPr>
      <dsp:spPr>
        <a:xfrm>
          <a:off x="133265" y="2827549"/>
          <a:ext cx="1848141" cy="1530146"/>
        </a:xfrm>
        <a:prstGeom prst="ellipse">
          <a:avLst/>
        </a:prstGeom>
        <a:gradFill rotWithShape="0">
          <a:gsLst>
            <a:gs pos="0">
              <a:schemeClr val="accent3">
                <a:hueOff val="9375220"/>
                <a:satOff val="-14067"/>
                <a:lumOff val="-2288"/>
                <a:alphaOff val="0"/>
                <a:tint val="50000"/>
                <a:satMod val="300000"/>
              </a:schemeClr>
            </a:gs>
            <a:gs pos="35000">
              <a:schemeClr val="accent3">
                <a:hueOff val="9375220"/>
                <a:satOff val="-14067"/>
                <a:lumOff val="-2288"/>
                <a:alphaOff val="0"/>
                <a:tint val="37000"/>
                <a:satMod val="300000"/>
              </a:schemeClr>
            </a:gs>
            <a:gs pos="100000">
              <a:schemeClr val="accent3">
                <a:hueOff val="9375220"/>
                <a:satOff val="-14067"/>
                <a:lumOff val="-22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Dimension 6: Toddlers’ Additional Language(s) </a:t>
          </a:r>
        </a:p>
      </dsp:txBody>
      <dsp:txXfrm>
        <a:off x="403919" y="3051634"/>
        <a:ext cx="1306833" cy="1081976"/>
      </dsp:txXfrm>
    </dsp:sp>
    <dsp:sp modelId="{E977C1B0-2A36-4AAE-A21D-085520FBFC4E}">
      <dsp:nvSpPr>
        <dsp:cNvPr id="0" name=""/>
        <dsp:cNvSpPr/>
      </dsp:nvSpPr>
      <dsp:spPr>
        <a:xfrm rot="13114286">
          <a:off x="2097141" y="2312370"/>
          <a:ext cx="517516" cy="42032"/>
        </a:xfrm>
        <a:custGeom>
          <a:avLst/>
          <a:gdLst/>
          <a:ahLst/>
          <a:cxnLst/>
          <a:rect l="0" t="0" r="0" b="0"/>
          <a:pathLst>
            <a:path>
              <a:moveTo>
                <a:pt x="0" y="21016"/>
              </a:moveTo>
              <a:lnTo>
                <a:pt x="517516" y="210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342961" y="2320448"/>
        <a:ext cx="25875" cy="25875"/>
      </dsp:txXfrm>
    </dsp:sp>
    <dsp:sp modelId="{00ECE67D-3BA6-4A79-A24A-77433AD1F057}">
      <dsp:nvSpPr>
        <dsp:cNvPr id="0" name=""/>
        <dsp:cNvSpPr/>
      </dsp:nvSpPr>
      <dsp:spPr>
        <a:xfrm>
          <a:off x="608762" y="886119"/>
          <a:ext cx="1783385" cy="1530146"/>
        </a:xfrm>
        <a:prstGeom prst="ellipse">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Dimension 7:</a:t>
          </a:r>
        </a:p>
        <a:p>
          <a:pPr lvl="0" algn="ctr" defTabSz="711200">
            <a:lnSpc>
              <a:spcPct val="90000"/>
            </a:lnSpc>
            <a:spcBef>
              <a:spcPct val="0"/>
            </a:spcBef>
            <a:spcAft>
              <a:spcPct val="35000"/>
            </a:spcAft>
          </a:pPr>
          <a:r>
            <a:rPr lang="en-GB" sz="1600" b="0" kern="1200" dirty="0">
              <a:latin typeface="Times New Roman" panose="02020603050405020304" pitchFamily="18" charset="0"/>
              <a:cs typeface="Times New Roman" panose="02020603050405020304" pitchFamily="18" charset="0"/>
            </a:rPr>
            <a:t>Toddlers' Meal Times </a:t>
          </a:r>
        </a:p>
      </dsp:txBody>
      <dsp:txXfrm>
        <a:off x="869933" y="1110204"/>
        <a:ext cx="1261043" cy="1081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96552-9F8F-4409-89DD-48BEA055E43A}">
      <dsp:nvSpPr>
        <dsp:cNvPr id="0" name=""/>
        <dsp:cNvSpPr/>
      </dsp:nvSpPr>
      <dsp:spPr>
        <a:xfrm>
          <a:off x="2916324" y="0"/>
          <a:ext cx="2520279" cy="2520279"/>
        </a:xfrm>
        <a:prstGeom prst="triangl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latin typeface="Times New Roman" panose="02020603050405020304" pitchFamily="18" charset="0"/>
              <a:cs typeface="Times New Roman" panose="02020603050405020304" pitchFamily="18" charset="0"/>
            </a:rPr>
            <a:t>1.Empathise</a:t>
          </a:r>
        </a:p>
      </dsp:txBody>
      <dsp:txXfrm>
        <a:off x="3546394" y="1260140"/>
        <a:ext cx="1260139" cy="1260139"/>
      </dsp:txXfrm>
    </dsp:sp>
    <dsp:sp modelId="{2CE2DB82-A0C5-47FB-80E4-4037BD1A9F2E}">
      <dsp:nvSpPr>
        <dsp:cNvPr id="0" name=""/>
        <dsp:cNvSpPr/>
      </dsp:nvSpPr>
      <dsp:spPr>
        <a:xfrm>
          <a:off x="1656184" y="2520279"/>
          <a:ext cx="2520279" cy="2520279"/>
        </a:xfrm>
        <a:prstGeom prst="triangle">
          <a:avLst/>
        </a:prstGeom>
        <a:gradFill rotWithShape="0">
          <a:gsLst>
            <a:gs pos="0">
              <a:schemeClr val="accent3">
                <a:hueOff val="3750088"/>
                <a:satOff val="-5627"/>
                <a:lumOff val="-915"/>
                <a:alphaOff val="0"/>
                <a:tint val="50000"/>
                <a:satMod val="300000"/>
              </a:schemeClr>
            </a:gs>
            <a:gs pos="35000">
              <a:schemeClr val="accent3">
                <a:hueOff val="3750088"/>
                <a:satOff val="-5627"/>
                <a:lumOff val="-915"/>
                <a:alphaOff val="0"/>
                <a:tint val="37000"/>
                <a:satMod val="300000"/>
              </a:schemeClr>
            </a:gs>
            <a:gs pos="100000">
              <a:schemeClr val="accent3">
                <a:hueOff val="3750088"/>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latin typeface="Times New Roman" panose="02020603050405020304" pitchFamily="18" charset="0"/>
              <a:cs typeface="Times New Roman" panose="02020603050405020304" pitchFamily="18" charset="0"/>
            </a:rPr>
            <a:t>2. Engage</a:t>
          </a:r>
        </a:p>
      </dsp:txBody>
      <dsp:txXfrm>
        <a:off x="2286254" y="3780419"/>
        <a:ext cx="1260139" cy="1260139"/>
      </dsp:txXfrm>
    </dsp:sp>
    <dsp:sp modelId="{B4228CAF-EF82-4B7D-82E7-4A3E97D410BF}">
      <dsp:nvSpPr>
        <dsp:cNvPr id="0" name=""/>
        <dsp:cNvSpPr/>
      </dsp:nvSpPr>
      <dsp:spPr>
        <a:xfrm rot="10800000">
          <a:off x="2916324" y="2520279"/>
          <a:ext cx="2520279" cy="2520279"/>
        </a:xfrm>
        <a:prstGeom prst="triangle">
          <a:avLst/>
        </a:prstGeom>
        <a:gradFill rotWithShape="0">
          <a:gsLst>
            <a:gs pos="0">
              <a:schemeClr val="accent3">
                <a:hueOff val="7500176"/>
                <a:satOff val="-11253"/>
                <a:lumOff val="-1830"/>
                <a:alphaOff val="0"/>
                <a:tint val="50000"/>
                <a:satMod val="300000"/>
              </a:schemeClr>
            </a:gs>
            <a:gs pos="35000">
              <a:schemeClr val="accent3">
                <a:hueOff val="7500176"/>
                <a:satOff val="-11253"/>
                <a:lumOff val="-1830"/>
                <a:alphaOff val="0"/>
                <a:tint val="37000"/>
                <a:satMod val="300000"/>
              </a:schemeClr>
            </a:gs>
            <a:gs pos="100000">
              <a:schemeClr val="accent3">
                <a:hueOff val="7500176"/>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latin typeface="Times New Roman" panose="02020603050405020304" pitchFamily="18" charset="0"/>
              <a:cs typeface="Times New Roman" panose="02020603050405020304" pitchFamily="18" charset="0"/>
            </a:rPr>
            <a:t>Skills</a:t>
          </a:r>
          <a:r>
            <a:rPr lang="en-GB" sz="1600" kern="1200" dirty="0">
              <a:latin typeface="Times New Roman" panose="02020603050405020304" pitchFamily="18" charset="0"/>
              <a:cs typeface="Times New Roman" panose="02020603050405020304" pitchFamily="18" charset="0"/>
            </a:rPr>
            <a:t> </a:t>
          </a:r>
          <a:r>
            <a:rPr lang="en-GB" sz="1600" b="1" kern="1200" dirty="0">
              <a:latin typeface="Times New Roman" panose="02020603050405020304" pitchFamily="18" charset="0"/>
              <a:cs typeface="Times New Roman" panose="02020603050405020304" pitchFamily="18" charset="0"/>
            </a:rPr>
            <a:t>and</a:t>
          </a:r>
          <a:r>
            <a:rPr lang="en-GB" sz="1600" kern="1200" dirty="0">
              <a:latin typeface="Times New Roman" panose="02020603050405020304" pitchFamily="18" charset="0"/>
              <a:cs typeface="Times New Roman" panose="02020603050405020304" pitchFamily="18" charset="0"/>
            </a:rPr>
            <a:t> </a:t>
          </a:r>
          <a:r>
            <a:rPr lang="en-GB" sz="1600" b="1" kern="1200" dirty="0">
              <a:latin typeface="Times New Roman" panose="02020603050405020304" pitchFamily="18" charset="0"/>
              <a:cs typeface="Times New Roman" panose="02020603050405020304" pitchFamily="18" charset="0"/>
            </a:rPr>
            <a:t>Attitudes</a:t>
          </a:r>
        </a:p>
      </dsp:txBody>
      <dsp:txXfrm rot="10800000">
        <a:off x="3546394" y="2520279"/>
        <a:ext cx="1260139" cy="1260139"/>
      </dsp:txXfrm>
    </dsp:sp>
    <dsp:sp modelId="{C99458AE-8DAA-4248-845F-F88E496A387D}">
      <dsp:nvSpPr>
        <dsp:cNvPr id="0" name=""/>
        <dsp:cNvSpPr/>
      </dsp:nvSpPr>
      <dsp:spPr>
        <a:xfrm>
          <a:off x="4176464" y="2520279"/>
          <a:ext cx="2520279" cy="2520279"/>
        </a:xfrm>
        <a:prstGeom prst="triangle">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latin typeface="Times New Roman" panose="02020603050405020304" pitchFamily="18" charset="0"/>
              <a:cs typeface="Times New Roman" panose="02020603050405020304" pitchFamily="18" charset="0"/>
            </a:rPr>
            <a:t>3. Encourage</a:t>
          </a:r>
        </a:p>
      </dsp:txBody>
      <dsp:txXfrm>
        <a:off x="4806534" y="3780419"/>
        <a:ext cx="1260139" cy="126013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99DE74-BF9B-4DA9-BD21-42DDA09AC3F4}" type="datetimeFigureOut">
              <a:rPr lang="en-GB" smtClean="0"/>
              <a:t>19/06/2017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12E055-1A93-4CC8-970C-9C54C09D4CDA}" type="slidenum">
              <a:rPr lang="en-GB" smtClean="0"/>
              <a:t>‹#›</a:t>
            </a:fld>
            <a:endParaRPr lang="en-GB"/>
          </a:p>
        </p:txBody>
      </p:sp>
    </p:spTree>
    <p:extLst>
      <p:ext uri="{BB962C8B-B14F-4D97-AF65-F5344CB8AC3E}">
        <p14:creationId xmlns:p14="http://schemas.microsoft.com/office/powerpoint/2010/main" val="1806154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Empathise by having an understanding of the situation</a:t>
            </a:r>
          </a:p>
          <a:p>
            <a:r>
              <a:rPr lang="en-GB" dirty="0" smtClean="0"/>
              <a:t>Engage with improving the situation </a:t>
            </a:r>
          </a:p>
          <a:p>
            <a:r>
              <a:rPr lang="en-GB" dirty="0" smtClean="0"/>
              <a:t>Encourage those around to support with improving</a:t>
            </a:r>
            <a:r>
              <a:rPr lang="en-GB" baseline="0" dirty="0" smtClean="0"/>
              <a:t> the situation</a:t>
            </a:r>
            <a:endParaRPr lang="en-GB" dirty="0"/>
          </a:p>
        </p:txBody>
      </p:sp>
      <p:sp>
        <p:nvSpPr>
          <p:cNvPr id="4" name="Slide Number Placeholder 3"/>
          <p:cNvSpPr>
            <a:spLocks noGrp="1"/>
          </p:cNvSpPr>
          <p:nvPr>
            <p:ph type="sldNum" sz="quarter" idx="10"/>
          </p:nvPr>
        </p:nvSpPr>
        <p:spPr/>
        <p:txBody>
          <a:bodyPr/>
          <a:lstStyle/>
          <a:p>
            <a:fld id="{E712E055-1A93-4CC8-970C-9C54C09D4CDA}" type="slidenum">
              <a:rPr lang="en-GB" smtClean="0"/>
              <a:t>6</a:t>
            </a:fld>
            <a:endParaRPr lang="en-GB"/>
          </a:p>
        </p:txBody>
      </p:sp>
    </p:spTree>
    <p:extLst>
      <p:ext uri="{BB962C8B-B14F-4D97-AF65-F5344CB8AC3E}">
        <p14:creationId xmlns:p14="http://schemas.microsoft.com/office/powerpoint/2010/main" val="1554378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B53217-41E1-4D76-9DD4-9F4E9E338A38}"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30653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B53217-41E1-4D76-9DD4-9F4E9E338A38}"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4077340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B53217-41E1-4D76-9DD4-9F4E9E338A38}"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379695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B53217-41E1-4D76-9DD4-9F4E9E338A38}"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177966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B53217-41E1-4D76-9DD4-9F4E9E338A38}" type="datetimeFigureOut">
              <a:rPr lang="en-GB" smtClean="0"/>
              <a:t>19/06/2017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355895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B53217-41E1-4D76-9DD4-9F4E9E338A38}" type="datetimeFigureOut">
              <a:rPr lang="en-GB" smtClean="0"/>
              <a:t>19/06/2017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26328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B53217-41E1-4D76-9DD4-9F4E9E338A38}" type="datetimeFigureOut">
              <a:rPr lang="en-GB" smtClean="0"/>
              <a:t>19/06/2017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4187581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B53217-41E1-4D76-9DD4-9F4E9E338A38}" type="datetimeFigureOut">
              <a:rPr lang="en-GB" smtClean="0"/>
              <a:t>19/06/2017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233011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53217-41E1-4D76-9DD4-9F4E9E338A38}" type="datetimeFigureOut">
              <a:rPr lang="en-GB" smtClean="0"/>
              <a:t>19/06/2017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3525071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53217-41E1-4D76-9DD4-9F4E9E338A38}" type="datetimeFigureOut">
              <a:rPr lang="en-GB" smtClean="0"/>
              <a:t>19/06/2017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26435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53217-41E1-4D76-9DD4-9F4E9E338A38}" type="datetimeFigureOut">
              <a:rPr lang="en-GB" smtClean="0"/>
              <a:t>19/06/2017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F4648D-D432-4656-A004-6DC7C4A38068}" type="slidenum">
              <a:rPr lang="en-GB" smtClean="0"/>
              <a:t>‹#›</a:t>
            </a:fld>
            <a:endParaRPr lang="en-GB"/>
          </a:p>
        </p:txBody>
      </p:sp>
    </p:spTree>
    <p:extLst>
      <p:ext uri="{BB962C8B-B14F-4D97-AF65-F5344CB8AC3E}">
        <p14:creationId xmlns:p14="http://schemas.microsoft.com/office/powerpoint/2010/main" val="1640308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53217-41E1-4D76-9DD4-9F4E9E338A38}" type="datetimeFigureOut">
              <a:rPr lang="en-GB" smtClean="0"/>
              <a:t>19/06/2017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4648D-D432-4656-A004-6DC7C4A38068}" type="slidenum">
              <a:rPr lang="en-GB" smtClean="0"/>
              <a:t>‹#›</a:t>
            </a:fld>
            <a:endParaRPr lang="en-GB"/>
          </a:p>
        </p:txBody>
      </p:sp>
    </p:spTree>
    <p:extLst>
      <p:ext uri="{BB962C8B-B14F-4D97-AF65-F5344CB8AC3E}">
        <p14:creationId xmlns:p14="http://schemas.microsoft.com/office/powerpoint/2010/main" val="3605708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ortaldogc.gencat.cat/utilsEADOP/PDF/5686/1104618.pdf" TargetMode="External"/><Relationship Id="rId7" Type="http://schemas.openxmlformats.org/officeDocument/2006/relationships/image" Target="../media/image1.jpeg"/><Relationship Id="rId2" Type="http://schemas.openxmlformats.org/officeDocument/2006/relationships/hyperlink" Target="http://b.3cdn.net/nefoundation/ccdf9782b6d8700f7c_lcm6i2ed7.pdf" TargetMode="External"/><Relationship Id="rId1" Type="http://schemas.openxmlformats.org/officeDocument/2006/relationships/slideLayout" Target="../slideLayouts/slideLayout2.xml"/><Relationship Id="rId6" Type="http://schemas.openxmlformats.org/officeDocument/2006/relationships/hyperlink" Target="http://www.ensenyament.gencat.cat/web/.content/home/departament/publicacions/colleccions/curriculum/curriculum_infantil.pdf" TargetMode="External"/><Relationship Id="rId5" Type="http://schemas.openxmlformats.org/officeDocument/2006/relationships/hyperlink" Target="http://www.fubhg.no/vaksne-bagatelliserer-mobbing-i-barnehagen.5824556-179541.html" TargetMode="External"/><Relationship Id="rId4" Type="http://schemas.openxmlformats.org/officeDocument/2006/relationships/hyperlink" Target="http://www.fubhg.no/mobbing.179541.e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unicef.org.uk/Documents/Publications/IPSOS_UNICEF_ChildWellBeingreport.pdf" TargetMode="External"/><Relationship Id="rId7" Type="http://schemas.openxmlformats.org/officeDocument/2006/relationships/image" Target="../media/image1.jpeg"/><Relationship Id="rId2" Type="http://schemas.openxmlformats.org/officeDocument/2006/relationships/hyperlink" Target="http://www.engand.shelter.org.uk/_data/assets/pdf_file/0016/39202/Chance_of_a_lifetime.pdf" TargetMode="External"/><Relationship Id="rId1" Type="http://schemas.openxmlformats.org/officeDocument/2006/relationships/slideLayout" Target="../slideLayouts/slideLayout2.xml"/><Relationship Id="rId6" Type="http://schemas.openxmlformats.org/officeDocument/2006/relationships/hyperlink" Target="http://www.unicef.org.uk/Images/Campaigns/FINAL_RC11-ENG-LORES-fnl2.pdf" TargetMode="External"/><Relationship Id="rId5" Type="http://schemas.openxmlformats.org/officeDocument/2006/relationships/hyperlink" Target="http://www.unicef-irc.org/publications/pdf/repcard1e.pdf" TargetMode="External"/><Relationship Id="rId4" Type="http://schemas.openxmlformats.org/officeDocument/2006/relationships/hyperlink" Target="https://www.instituteofhealthequity.org/...marmot-review/fair-society-healthy-lives-executive-summary.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243" y="2996952"/>
            <a:ext cx="7992888" cy="2160240"/>
          </a:xfrm>
        </p:spPr>
        <p:txBody>
          <a:bodyPr>
            <a:normAutofit/>
          </a:bodyPr>
          <a:lstStyle/>
          <a:p>
            <a:r>
              <a:rPr lang="en-GB" sz="3200" b="1" dirty="0" smtClean="0">
                <a:solidFill>
                  <a:srgbClr val="00B0F0"/>
                </a:solidFill>
              </a:rPr>
              <a:t>The ToWe Project:</a:t>
            </a:r>
            <a:br>
              <a:rPr lang="en-GB" sz="3200" b="1" dirty="0" smtClean="0">
                <a:solidFill>
                  <a:srgbClr val="00B0F0"/>
                </a:solidFill>
              </a:rPr>
            </a:br>
            <a:r>
              <a:rPr lang="en-GB" sz="3200" b="1" dirty="0" smtClean="0">
                <a:solidFill>
                  <a:srgbClr val="00B0F0"/>
                </a:solidFill>
              </a:rPr>
              <a:t/>
            </a:r>
            <a:br>
              <a:rPr lang="en-GB" sz="3200" b="1" dirty="0" smtClean="0">
                <a:solidFill>
                  <a:srgbClr val="00B0F0"/>
                </a:solidFill>
              </a:rPr>
            </a:br>
            <a:r>
              <a:rPr lang="en-GB" sz="3200" b="1" dirty="0" smtClean="0">
                <a:solidFill>
                  <a:srgbClr val="00B0F0"/>
                </a:solidFill>
              </a:rPr>
              <a:t>Toddlers’ Wellbeing </a:t>
            </a:r>
            <a:r>
              <a:rPr lang="en-GB" sz="3100" dirty="0" smtClean="0">
                <a:solidFill>
                  <a:srgbClr val="00B0F0"/>
                </a:solidFill>
              </a:rPr>
              <a:t/>
            </a:r>
            <a:br>
              <a:rPr lang="en-GB" sz="3100" dirty="0" smtClean="0">
                <a:solidFill>
                  <a:srgbClr val="00B0F0"/>
                </a:solidFill>
              </a:rPr>
            </a:br>
            <a:endParaRPr lang="en-GB" sz="3100" dirty="0"/>
          </a:p>
        </p:txBody>
      </p:sp>
      <p:sp>
        <p:nvSpPr>
          <p:cNvPr id="3" name="Subtitle 2"/>
          <p:cNvSpPr>
            <a:spLocks noGrp="1"/>
          </p:cNvSpPr>
          <p:nvPr>
            <p:ph type="subTitle" idx="1"/>
          </p:nvPr>
        </p:nvSpPr>
        <p:spPr>
          <a:xfrm>
            <a:off x="611560" y="5301208"/>
            <a:ext cx="7992887" cy="648072"/>
          </a:xfrm>
        </p:spPr>
        <p:txBody>
          <a:bodyPr>
            <a:normAutofit/>
          </a:bodyPr>
          <a:lstStyle/>
          <a:p>
            <a:r>
              <a:rPr lang="en-GB" b="1" dirty="0" smtClean="0">
                <a:solidFill>
                  <a:srgbClr val="00B0F0"/>
                </a:solidFill>
              </a:rPr>
              <a:t>Helen Sutherland and Yasmin Mukadam</a:t>
            </a:r>
            <a:endParaRPr lang="en-GB" b="1"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13" y="-27384"/>
            <a:ext cx="9144000"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descr="https://lh5.googleusercontent.com/f3524yQqizsIx5v4h22KQZ5k5bbStY5RddtI0l-ySjnZOBwV7ZHJzlKB-BmHmy-WnSiuOy3DQuCxetrOZDBJSkfhudWllHyuLuu-qs9wELGhWrXbIuHUIk4p0ocNR5b70HUuu8314ioMItgurg"/>
          <p:cNvPicPr/>
          <p:nvPr/>
        </p:nvPicPr>
        <p:blipFill>
          <a:blip r:embed="rId3" cstate="print"/>
          <a:srcRect/>
          <a:stretch>
            <a:fillRect/>
          </a:stretch>
        </p:blipFill>
        <p:spPr bwMode="auto">
          <a:xfrm>
            <a:off x="2810301" y="908719"/>
            <a:ext cx="3811429" cy="1625363"/>
          </a:xfrm>
          <a:prstGeom prst="rect">
            <a:avLst/>
          </a:prstGeom>
          <a:noFill/>
          <a:ln w="9525">
            <a:noFill/>
            <a:miter lim="800000"/>
            <a:headEnd/>
            <a:tailEnd/>
          </a:ln>
        </p:spPr>
      </p:pic>
      <p:sp>
        <p:nvSpPr>
          <p:cNvPr id="6" name="Subtitle 2"/>
          <p:cNvSpPr txBox="1">
            <a:spLocks/>
          </p:cNvSpPr>
          <p:nvPr/>
        </p:nvSpPr>
        <p:spPr>
          <a:xfrm>
            <a:off x="1515616" y="2852936"/>
            <a:ext cx="6400800" cy="165618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sz="2000" dirty="0" smtClean="0">
              <a:solidFill>
                <a:srgbClr val="00B0F0"/>
              </a:solidFill>
            </a:endParaRPr>
          </a:p>
          <a:p>
            <a:endParaRPr lang="en-GB" b="1" dirty="0">
              <a:solidFill>
                <a:srgbClr val="00B0F0"/>
              </a:solidFill>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6144396"/>
            <a:ext cx="180975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8" name="Text Box 3"/>
          <p:cNvSpPr txBox="1">
            <a:spLocks noChangeArrowheads="1"/>
          </p:cNvSpPr>
          <p:nvPr/>
        </p:nvSpPr>
        <p:spPr bwMode="auto">
          <a:xfrm>
            <a:off x="2061270" y="6144395"/>
            <a:ext cx="6831210" cy="53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3F3C3D"/>
                </a:solidFill>
                <a:effectLst/>
                <a:latin typeface="Calibri" pitchFamily="34" charset="0"/>
                <a:cs typeface="Arial" pitchFamily="34" charset="0"/>
              </a:rPr>
              <a:t>“This publication has been produced with the support of the Erasmus+ Programme of the European Union. The contents of this publication are the sole responsibility of the ToWe Project and can in no way be taken to reflect the views of the NA and the Commission.”</a:t>
            </a:r>
            <a:r>
              <a:rPr kumimoji="0" lang="en-GB" altLang="en-US" sz="1200" b="0" i="0" u="none" strike="noStrike" cap="none" normalizeH="0" baseline="0" dirty="0" smtClean="0">
                <a:ln>
                  <a:noFill/>
                </a:ln>
                <a:solidFill>
                  <a:srgbClr val="3F3C3D"/>
                </a:solidFill>
                <a:effectLst/>
                <a:latin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27305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85000" lnSpcReduction="20000"/>
          </a:bodyPr>
          <a:lstStyle/>
          <a:p>
            <a:pPr marL="0" indent="0">
              <a:buNone/>
            </a:pPr>
            <a:r>
              <a:rPr lang="en-GB" sz="2600" b="1" dirty="0">
                <a:solidFill>
                  <a:srgbClr val="00B0F0"/>
                </a:solidFill>
              </a:rPr>
              <a:t>4</a:t>
            </a:r>
            <a:r>
              <a:rPr lang="en-GB" sz="2600" b="1" dirty="0" smtClean="0">
                <a:solidFill>
                  <a:srgbClr val="00B0F0"/>
                </a:solidFill>
              </a:rPr>
              <a:t>. Development </a:t>
            </a:r>
            <a:r>
              <a:rPr lang="en-GB" sz="2600" b="1" dirty="0" smtClean="0">
                <a:solidFill>
                  <a:srgbClr val="00B0F0"/>
                </a:solidFill>
              </a:rPr>
              <a:t>and Learning</a:t>
            </a:r>
            <a:endParaRPr lang="en-GB" sz="2600" b="1" dirty="0" smtClean="0">
              <a:solidFill>
                <a:srgbClr val="00B0F0"/>
              </a:solidFill>
            </a:endParaRPr>
          </a:p>
          <a:p>
            <a:pPr marL="0" indent="0">
              <a:buNone/>
            </a:pPr>
            <a:r>
              <a:rPr lang="en-GB" sz="2600" dirty="0" smtClean="0">
                <a:solidFill>
                  <a:srgbClr val="00B0F0"/>
                </a:solidFill>
              </a:rPr>
              <a:t>     4.1 	Personal, Social, Emotional and Spiritual</a:t>
            </a:r>
          </a:p>
          <a:p>
            <a:pPr marL="0" indent="0">
              <a:buNone/>
            </a:pPr>
            <a:r>
              <a:rPr lang="en-GB" sz="2600" dirty="0">
                <a:solidFill>
                  <a:srgbClr val="00B0F0"/>
                </a:solidFill>
              </a:rPr>
              <a:t> </a:t>
            </a:r>
            <a:r>
              <a:rPr lang="en-GB" sz="2600" dirty="0" smtClean="0">
                <a:solidFill>
                  <a:srgbClr val="00B0F0"/>
                </a:solidFill>
              </a:rPr>
              <a:t>           	Interaction Engagement and Play</a:t>
            </a:r>
          </a:p>
          <a:p>
            <a:pPr marL="0" indent="0">
              <a:buNone/>
            </a:pPr>
            <a:r>
              <a:rPr lang="en-GB" sz="2600" dirty="0" smtClean="0">
                <a:solidFill>
                  <a:srgbClr val="00B0F0"/>
                </a:solidFill>
              </a:rPr>
              <a:t>            	</a:t>
            </a:r>
            <a:r>
              <a:rPr lang="en-GB" sz="2600" dirty="0" smtClean="0">
                <a:solidFill>
                  <a:srgbClr val="00B0F0"/>
                </a:solidFill>
              </a:rPr>
              <a:t>Attachment</a:t>
            </a:r>
          </a:p>
          <a:p>
            <a:pPr marL="0" indent="0">
              <a:buNone/>
            </a:pPr>
            <a:r>
              <a:rPr lang="en-GB" sz="2600" dirty="0" smtClean="0">
                <a:solidFill>
                  <a:srgbClr val="00B0F0"/>
                </a:solidFill>
              </a:rPr>
              <a:t>            	Settling-in</a:t>
            </a:r>
          </a:p>
          <a:p>
            <a:pPr marL="0" indent="0">
              <a:buNone/>
            </a:pPr>
            <a:r>
              <a:rPr lang="en-GB" sz="2600" dirty="0">
                <a:solidFill>
                  <a:srgbClr val="00B0F0"/>
                </a:solidFill>
              </a:rPr>
              <a:t> </a:t>
            </a:r>
            <a:r>
              <a:rPr lang="en-GB" sz="2600" dirty="0" smtClean="0">
                <a:solidFill>
                  <a:srgbClr val="00B0F0"/>
                </a:solidFill>
              </a:rPr>
              <a:t>           	</a:t>
            </a:r>
            <a:r>
              <a:rPr lang="en-GB" sz="2600" dirty="0" smtClean="0">
                <a:solidFill>
                  <a:srgbClr val="00B0F0"/>
                </a:solidFill>
              </a:rPr>
              <a:t>Meal and Snack Times</a:t>
            </a:r>
          </a:p>
          <a:p>
            <a:pPr marL="0" indent="0">
              <a:buNone/>
            </a:pPr>
            <a:r>
              <a:rPr lang="en-GB" sz="2600" dirty="0" smtClean="0">
                <a:solidFill>
                  <a:srgbClr val="00B0F0"/>
                </a:solidFill>
              </a:rPr>
              <a:t>     4.2 	Cognitive, Language and Communication</a:t>
            </a:r>
          </a:p>
          <a:p>
            <a:pPr marL="0" indent="0">
              <a:buNone/>
            </a:pPr>
            <a:r>
              <a:rPr lang="en-GB" sz="2600" dirty="0" smtClean="0">
                <a:solidFill>
                  <a:srgbClr val="00B0F0"/>
                </a:solidFill>
              </a:rPr>
              <a:t>           	Attention and Concentration</a:t>
            </a:r>
          </a:p>
          <a:p>
            <a:pPr marL="0" indent="0">
              <a:buNone/>
            </a:pPr>
            <a:r>
              <a:rPr lang="en-GB" sz="2600" dirty="0">
                <a:solidFill>
                  <a:srgbClr val="00B0F0"/>
                </a:solidFill>
              </a:rPr>
              <a:t> </a:t>
            </a:r>
            <a:r>
              <a:rPr lang="en-GB" sz="2600" dirty="0">
                <a:solidFill>
                  <a:srgbClr val="00B0F0"/>
                </a:solidFill>
              </a:rPr>
              <a:t> </a:t>
            </a:r>
            <a:r>
              <a:rPr lang="en-GB" sz="2600" dirty="0" smtClean="0">
                <a:solidFill>
                  <a:srgbClr val="00B0F0"/>
                </a:solidFill>
              </a:rPr>
              <a:t>          	</a:t>
            </a:r>
            <a:r>
              <a:rPr lang="en-GB" sz="2600" dirty="0" smtClean="0">
                <a:solidFill>
                  <a:srgbClr val="00B0F0"/>
                </a:solidFill>
              </a:rPr>
              <a:t>Voice and Expressions</a:t>
            </a:r>
          </a:p>
          <a:p>
            <a:pPr marL="0" indent="0">
              <a:buNone/>
            </a:pPr>
            <a:r>
              <a:rPr lang="en-GB" sz="2600" dirty="0">
                <a:solidFill>
                  <a:srgbClr val="00B0F0"/>
                </a:solidFill>
              </a:rPr>
              <a:t>	</a:t>
            </a:r>
            <a:r>
              <a:rPr lang="en-GB" sz="2600" dirty="0" smtClean="0">
                <a:solidFill>
                  <a:srgbClr val="00B0F0"/>
                </a:solidFill>
              </a:rPr>
              <a:t>Home Language and Additional Languages</a:t>
            </a:r>
          </a:p>
          <a:p>
            <a:pPr marL="0" indent="0">
              <a:buNone/>
            </a:pPr>
            <a:r>
              <a:rPr lang="en-GB" sz="2600" dirty="0">
                <a:solidFill>
                  <a:srgbClr val="00B0F0"/>
                </a:solidFill>
              </a:rPr>
              <a:t> </a:t>
            </a:r>
            <a:r>
              <a:rPr lang="en-GB" sz="2600" dirty="0" smtClean="0">
                <a:solidFill>
                  <a:srgbClr val="00B0F0"/>
                </a:solidFill>
              </a:rPr>
              <a:t>     4.3 	Physical</a:t>
            </a:r>
          </a:p>
          <a:p>
            <a:pPr marL="0" indent="0">
              <a:buNone/>
            </a:pPr>
            <a:r>
              <a:rPr lang="en-GB" sz="2600" dirty="0">
                <a:solidFill>
                  <a:srgbClr val="00B0F0"/>
                </a:solidFill>
              </a:rPr>
              <a:t>	</a:t>
            </a:r>
            <a:r>
              <a:rPr lang="en-GB" sz="2600" dirty="0" smtClean="0">
                <a:solidFill>
                  <a:srgbClr val="00B0F0"/>
                </a:solidFill>
              </a:rPr>
              <a:t>Physical Abilities and Attitudes</a:t>
            </a:r>
          </a:p>
          <a:p>
            <a:pPr marL="0" indent="0">
              <a:buNone/>
            </a:pPr>
            <a:r>
              <a:rPr lang="en-GB" sz="2600" dirty="0">
                <a:solidFill>
                  <a:srgbClr val="00B0F0"/>
                </a:solidFill>
              </a:rPr>
              <a:t> </a:t>
            </a:r>
            <a:r>
              <a:rPr lang="en-GB" sz="2600" dirty="0" smtClean="0">
                <a:solidFill>
                  <a:srgbClr val="00B0F0"/>
                </a:solidFill>
              </a:rPr>
              <a:t>     4.4  	Behaviour</a:t>
            </a:r>
          </a:p>
          <a:p>
            <a:pPr marL="0" indent="0">
              <a:buNone/>
            </a:pPr>
            <a:r>
              <a:rPr lang="en-GB" sz="2600" dirty="0" smtClean="0">
                <a:solidFill>
                  <a:srgbClr val="00B0F0"/>
                </a:solidFill>
              </a:rPr>
              <a:t>	Emotional Resilience</a:t>
            </a:r>
          </a:p>
          <a:p>
            <a:pPr marL="0" indent="0">
              <a:buNone/>
            </a:pPr>
            <a:r>
              <a:rPr lang="en-GB" sz="2600" dirty="0">
                <a:solidFill>
                  <a:srgbClr val="00B0F0"/>
                </a:solidFill>
              </a:rPr>
              <a:t>	</a:t>
            </a:r>
            <a:r>
              <a:rPr lang="en-GB" sz="2600" dirty="0" smtClean="0">
                <a:solidFill>
                  <a:srgbClr val="00B0F0"/>
                </a:solidFill>
              </a:rPr>
              <a:t>Regulating Feeling and Behaviours</a:t>
            </a:r>
          </a:p>
          <a:p>
            <a:pPr marL="0" indent="0">
              <a:buNone/>
            </a:pPr>
            <a:r>
              <a:rPr lang="en-GB" sz="2600" dirty="0">
                <a:solidFill>
                  <a:srgbClr val="00B0F0"/>
                </a:solidFill>
              </a:rPr>
              <a:t>	</a:t>
            </a:r>
            <a:r>
              <a:rPr lang="en-GB" sz="2600" dirty="0" smtClean="0">
                <a:solidFill>
                  <a:srgbClr val="00B0F0"/>
                </a:solidFill>
              </a:rPr>
              <a:t>Conflict Resolution</a:t>
            </a:r>
            <a:endParaRPr lang="en-GB" sz="2600" dirty="0" smtClean="0">
              <a:solidFill>
                <a:srgbClr val="00B0F0"/>
              </a:solidFill>
            </a:endParaRPr>
          </a:p>
          <a:p>
            <a:pPr marL="0" indent="0">
              <a:buNone/>
            </a:pPr>
            <a:endParaRPr lang="en-GB" dirty="0">
              <a:solidFill>
                <a:srgbClr val="00B0F0"/>
              </a:solidFill>
            </a:endParaRPr>
          </a:p>
          <a:p>
            <a:pPr marL="0" indent="0">
              <a:buNone/>
            </a:pPr>
            <a:endParaRPr lang="en-GB" dirty="0" smtClean="0">
              <a:solidFill>
                <a:srgbClr val="00B0F0"/>
              </a:solidFill>
            </a:endParaRPr>
          </a:p>
          <a:p>
            <a:pPr marL="0" indent="0">
              <a:buNone/>
            </a:pPr>
            <a:endParaRPr lang="en-GB" dirty="0">
              <a:solidFill>
                <a:srgbClr val="00B0F0"/>
              </a:solidFill>
            </a:endParaRPr>
          </a:p>
          <a:p>
            <a:pPr marL="0" indent="0">
              <a:buNone/>
            </a:pPr>
            <a:endParaRPr lang="en-GB" dirty="0" smtClean="0">
              <a:solidFill>
                <a:srgbClr val="00B0F0"/>
              </a:solidFill>
            </a:endParaRPr>
          </a:p>
          <a:p>
            <a:pPr marL="0" indent="0">
              <a:buNone/>
            </a:pPr>
            <a:endParaRPr lang="en-GB" dirty="0"/>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3534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GB" dirty="0" smtClean="0">
                <a:solidFill>
                  <a:srgbClr val="00B0F0"/>
                </a:solidFill>
              </a:rPr>
              <a:t>5. Toddlers’ Voice and Expressions</a:t>
            </a:r>
          </a:p>
          <a:p>
            <a:pPr marL="0" indent="0">
              <a:buNone/>
            </a:pPr>
            <a:r>
              <a:rPr lang="en-GB" dirty="0" smtClean="0">
                <a:solidFill>
                  <a:srgbClr val="00B0F0"/>
                </a:solidFill>
              </a:rPr>
              <a:t>6. Toddlers’ Additional Language(s)</a:t>
            </a:r>
          </a:p>
          <a:p>
            <a:pPr marL="0" indent="0">
              <a:buNone/>
            </a:pPr>
            <a:r>
              <a:rPr lang="en-GB" dirty="0" smtClean="0">
                <a:solidFill>
                  <a:srgbClr val="00B0F0"/>
                </a:solidFill>
              </a:rPr>
              <a:t>7. Toddlers’ Meal Times</a:t>
            </a:r>
            <a:endParaRPr lang="en-GB"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262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Action Planning</a:t>
            </a:r>
            <a:endParaRPr lang="en-GB" dirty="0">
              <a:solidFill>
                <a:srgbClr val="00B0F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16261618"/>
              </p:ext>
            </p:extLst>
          </p:nvPr>
        </p:nvGraphicFramePr>
        <p:xfrm>
          <a:off x="457200" y="1600200"/>
          <a:ext cx="8229600" cy="1010920"/>
        </p:xfrm>
        <a:graphic>
          <a:graphicData uri="http://schemas.openxmlformats.org/drawingml/2006/table">
            <a:tbl>
              <a:tblPr firstRow="1" bandRow="1">
                <a:tableStyleId>{5C22544A-7EE6-4342-B048-85BDC9FD1C3A}</a:tableStyleId>
              </a:tblPr>
              <a:tblGrid>
                <a:gridCol w="1162472"/>
                <a:gridCol w="2129368"/>
                <a:gridCol w="1645920"/>
                <a:gridCol w="1193264"/>
                <a:gridCol w="2098576"/>
              </a:tblGrid>
              <a:tr h="370840">
                <a:tc>
                  <a:txBody>
                    <a:bodyPr/>
                    <a:lstStyle/>
                    <a:p>
                      <a:r>
                        <a:rPr lang="en-GB" dirty="0" smtClean="0"/>
                        <a:t>Indicators</a:t>
                      </a:r>
                      <a:endParaRPr lang="en-GB" dirty="0"/>
                    </a:p>
                  </a:txBody>
                  <a:tcPr/>
                </a:tc>
                <a:tc>
                  <a:txBody>
                    <a:bodyPr/>
                    <a:lstStyle/>
                    <a:p>
                      <a:r>
                        <a:rPr lang="en-GB" dirty="0" smtClean="0"/>
                        <a:t>Areas of Strength and/or Comments</a:t>
                      </a:r>
                      <a:endParaRPr lang="en-GB" dirty="0"/>
                    </a:p>
                  </a:txBody>
                  <a:tcPr/>
                </a:tc>
                <a:tc>
                  <a:txBody>
                    <a:bodyPr/>
                    <a:lstStyle/>
                    <a:p>
                      <a:r>
                        <a:rPr lang="en-GB" dirty="0" smtClean="0"/>
                        <a:t>Areas for Development</a:t>
                      </a:r>
                      <a:endParaRPr lang="en-GB" dirty="0"/>
                    </a:p>
                  </a:txBody>
                  <a:tcPr/>
                </a:tc>
                <a:tc>
                  <a:txBody>
                    <a:bodyPr/>
                    <a:lstStyle/>
                    <a:p>
                      <a:r>
                        <a:rPr lang="en-GB" dirty="0" smtClean="0"/>
                        <a:t>Strategies</a:t>
                      </a:r>
                      <a:endParaRPr lang="en-GB" dirty="0"/>
                    </a:p>
                  </a:txBody>
                  <a:tcPr/>
                </a:tc>
                <a:tc>
                  <a:txBody>
                    <a:bodyPr/>
                    <a:lstStyle/>
                    <a:p>
                      <a:r>
                        <a:rPr lang="en-GB" dirty="0" smtClean="0"/>
                        <a:t>Actions – Setting Development Plan</a:t>
                      </a:r>
                      <a:endParaRPr lang="en-GB" dirty="0"/>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bl>
          </a:graphicData>
        </a:graphic>
      </p:graphicFrame>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457200" y="270892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rgbClr val="00B0F0"/>
                </a:solidFill>
              </a:rPr>
              <a:t>Identification of Strategies</a:t>
            </a:r>
            <a:endParaRPr lang="en-GB" dirty="0">
              <a:solidFill>
                <a:srgbClr val="00B0F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595604855"/>
              </p:ext>
            </p:extLst>
          </p:nvPr>
        </p:nvGraphicFramePr>
        <p:xfrm>
          <a:off x="457200" y="3789040"/>
          <a:ext cx="8229602" cy="1285240"/>
        </p:xfrm>
        <a:graphic>
          <a:graphicData uri="http://schemas.openxmlformats.org/drawingml/2006/table">
            <a:tbl>
              <a:tblPr firstRow="1" bandRow="1">
                <a:tableStyleId>{5C22544A-7EE6-4342-B048-85BDC9FD1C3A}</a:tableStyleId>
              </a:tblPr>
              <a:tblGrid>
                <a:gridCol w="1738536"/>
                <a:gridCol w="1224136"/>
                <a:gridCol w="1512168"/>
                <a:gridCol w="2016224"/>
                <a:gridCol w="1738538"/>
              </a:tblGrid>
              <a:tr h="370840">
                <a:tc>
                  <a:txBody>
                    <a:bodyPr/>
                    <a:lstStyle/>
                    <a:p>
                      <a:r>
                        <a:rPr lang="en-GB" dirty="0" smtClean="0"/>
                        <a:t>Identification of Priority - Aim</a:t>
                      </a:r>
                      <a:endParaRPr lang="en-GB" dirty="0"/>
                    </a:p>
                  </a:txBody>
                  <a:tcPr/>
                </a:tc>
                <a:tc>
                  <a:txBody>
                    <a:bodyPr/>
                    <a:lstStyle/>
                    <a:p>
                      <a:r>
                        <a:rPr lang="en-GB" dirty="0" smtClean="0"/>
                        <a:t>Targets - Objectives</a:t>
                      </a:r>
                      <a:endParaRPr lang="en-GB" dirty="0"/>
                    </a:p>
                  </a:txBody>
                  <a:tcPr/>
                </a:tc>
                <a:tc>
                  <a:txBody>
                    <a:bodyPr/>
                    <a:lstStyle/>
                    <a:p>
                      <a:r>
                        <a:rPr lang="en-GB" dirty="0" smtClean="0"/>
                        <a:t>Key actions – Actions taken</a:t>
                      </a:r>
                      <a:endParaRPr lang="en-GB" dirty="0"/>
                    </a:p>
                  </a:txBody>
                  <a:tcPr/>
                </a:tc>
                <a:tc>
                  <a:txBody>
                    <a:bodyPr/>
                    <a:lstStyle/>
                    <a:p>
                      <a:r>
                        <a:rPr lang="en-GB" dirty="0" smtClean="0"/>
                        <a:t>Who</a:t>
                      </a:r>
                      <a:r>
                        <a:rPr lang="en-GB" baseline="0" dirty="0" smtClean="0"/>
                        <a:t> is responsible and by when</a:t>
                      </a:r>
                      <a:endParaRPr lang="en-GB" dirty="0"/>
                    </a:p>
                  </a:txBody>
                  <a:tcPr/>
                </a:tc>
                <a:tc>
                  <a:txBody>
                    <a:bodyPr/>
                    <a:lstStyle/>
                    <a:p>
                      <a:r>
                        <a:rPr lang="en-GB" dirty="0" smtClean="0"/>
                        <a:t>Date achieved and date to be reviewed</a:t>
                      </a:r>
                      <a:endParaRPr lang="en-GB" dirty="0"/>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4241962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rgbClr val="00B0F0"/>
                </a:solidFill>
              </a:rPr>
              <a:t>References</a:t>
            </a:r>
            <a:endParaRPr lang="en-GB" dirty="0">
              <a:solidFill>
                <a:srgbClr val="00B0F0"/>
              </a:solidFill>
            </a:endParaRPr>
          </a:p>
        </p:txBody>
      </p:sp>
      <p:sp>
        <p:nvSpPr>
          <p:cNvPr id="3" name="Content Placeholder 2"/>
          <p:cNvSpPr>
            <a:spLocks noGrp="1"/>
          </p:cNvSpPr>
          <p:nvPr>
            <p:ph idx="1"/>
          </p:nvPr>
        </p:nvSpPr>
        <p:spPr>
          <a:xfrm>
            <a:off x="457200" y="980728"/>
            <a:ext cx="8229600" cy="5472429"/>
          </a:xfrm>
        </p:spPr>
        <p:txBody>
          <a:bodyPr>
            <a:normAutofit fontScale="40000" lnSpcReduction="20000"/>
          </a:bodyPr>
          <a:lstStyle/>
          <a:p>
            <a:pPr marL="0" indent="0">
              <a:buNone/>
            </a:pPr>
            <a:r>
              <a:rPr lang="en-GB" sz="4500" dirty="0">
                <a:solidFill>
                  <a:srgbClr val="00B0F0"/>
                </a:solidFill>
              </a:rPr>
              <a:t>All Party Parliamentary Group on Wellbeing Economics (2014) </a:t>
            </a:r>
            <a:r>
              <a:rPr lang="en-GB" sz="4500" i="1" dirty="0">
                <a:solidFill>
                  <a:srgbClr val="00B0F0"/>
                </a:solidFill>
              </a:rPr>
              <a:t>Wellbeing in four policy areas</a:t>
            </a:r>
            <a:r>
              <a:rPr lang="en-GB" sz="4500" dirty="0">
                <a:solidFill>
                  <a:srgbClr val="00B0F0"/>
                </a:solidFill>
              </a:rPr>
              <a:t> - </a:t>
            </a:r>
            <a:r>
              <a:rPr lang="en-GB" sz="4500" i="1" dirty="0">
                <a:solidFill>
                  <a:srgbClr val="00B0F0"/>
                </a:solidFill>
              </a:rPr>
              <a:t>Report by the All-Party Parliamentary Group on Wellbeing Economics</a:t>
            </a:r>
            <a:r>
              <a:rPr lang="en-GB" sz="4500" dirty="0">
                <a:solidFill>
                  <a:srgbClr val="00B0F0"/>
                </a:solidFill>
              </a:rPr>
              <a:t>.  [Online]  Available at: </a:t>
            </a:r>
            <a:r>
              <a:rPr lang="en-GB" sz="4500" u="sng" dirty="0">
                <a:solidFill>
                  <a:srgbClr val="00B0F0"/>
                </a:solidFill>
                <a:hlinkClick r:id="rId2"/>
              </a:rPr>
              <a:t>http://b.3cdn.net/nefoundation/ccdf9782b6d8700f7c_lcm6i2ed7.pdf</a:t>
            </a:r>
            <a:r>
              <a:rPr lang="en-GB" sz="4500" dirty="0">
                <a:solidFill>
                  <a:srgbClr val="00B0F0"/>
                </a:solidFill>
              </a:rPr>
              <a:t> (Access: 9th December 2015</a:t>
            </a:r>
            <a:r>
              <a:rPr lang="en-GB" sz="4500" dirty="0" smtClean="0">
                <a:solidFill>
                  <a:srgbClr val="00B0F0"/>
                </a:solidFill>
              </a:rPr>
              <a:t>)</a:t>
            </a:r>
          </a:p>
          <a:p>
            <a:pPr marL="0" indent="0">
              <a:buNone/>
            </a:pPr>
            <a:endParaRPr lang="en-GB" sz="4500" dirty="0">
              <a:solidFill>
                <a:srgbClr val="00B0F0"/>
              </a:solidFill>
            </a:endParaRPr>
          </a:p>
          <a:p>
            <a:pPr marL="0" indent="0">
              <a:buNone/>
            </a:pPr>
            <a:r>
              <a:rPr lang="en-GB" sz="4500" dirty="0" err="1">
                <a:solidFill>
                  <a:srgbClr val="00B0F0"/>
                </a:solidFill>
              </a:rPr>
              <a:t>Departament</a:t>
            </a:r>
            <a:r>
              <a:rPr lang="en-GB" sz="4500" dirty="0">
                <a:solidFill>
                  <a:srgbClr val="00B0F0"/>
                </a:solidFill>
              </a:rPr>
              <a:t> </a:t>
            </a:r>
            <a:r>
              <a:rPr lang="en-GB" sz="4500" dirty="0" err="1">
                <a:solidFill>
                  <a:srgbClr val="00B0F0"/>
                </a:solidFill>
              </a:rPr>
              <a:t>D’Educació</a:t>
            </a:r>
            <a:r>
              <a:rPr lang="en-GB" sz="4500" dirty="0">
                <a:solidFill>
                  <a:srgbClr val="00B0F0"/>
                </a:solidFill>
              </a:rPr>
              <a:t> (2010) </a:t>
            </a:r>
            <a:r>
              <a:rPr lang="en-GB" sz="4500" dirty="0" err="1">
                <a:solidFill>
                  <a:srgbClr val="00B0F0"/>
                </a:solidFill>
              </a:rPr>
              <a:t>Diari</a:t>
            </a:r>
            <a:r>
              <a:rPr lang="en-GB" sz="4500" dirty="0">
                <a:solidFill>
                  <a:srgbClr val="00B0F0"/>
                </a:solidFill>
              </a:rPr>
              <a:t> </a:t>
            </a:r>
            <a:r>
              <a:rPr lang="en-GB" sz="4500" dirty="0" err="1">
                <a:solidFill>
                  <a:srgbClr val="00B0F0"/>
                </a:solidFill>
              </a:rPr>
              <a:t>Oicial</a:t>
            </a:r>
            <a:r>
              <a:rPr lang="en-GB" sz="4500" dirty="0">
                <a:solidFill>
                  <a:srgbClr val="00B0F0"/>
                </a:solidFill>
              </a:rPr>
              <a:t> de la </a:t>
            </a:r>
            <a:r>
              <a:rPr lang="en-GB" sz="4500" dirty="0" err="1">
                <a:solidFill>
                  <a:srgbClr val="00B0F0"/>
                </a:solidFill>
              </a:rPr>
              <a:t>Generalitat</a:t>
            </a:r>
            <a:r>
              <a:rPr lang="en-GB" sz="4500" dirty="0">
                <a:solidFill>
                  <a:srgbClr val="00B0F0"/>
                </a:solidFill>
              </a:rPr>
              <a:t> de </a:t>
            </a:r>
            <a:r>
              <a:rPr lang="en-GB" sz="4500" dirty="0" err="1">
                <a:solidFill>
                  <a:srgbClr val="00B0F0"/>
                </a:solidFill>
              </a:rPr>
              <a:t>Catalunya</a:t>
            </a:r>
            <a:r>
              <a:rPr lang="en-GB" sz="4500" dirty="0">
                <a:solidFill>
                  <a:srgbClr val="00B0F0"/>
                </a:solidFill>
              </a:rPr>
              <a:t> </a:t>
            </a:r>
            <a:r>
              <a:rPr lang="en-GB" sz="4500" dirty="0" err="1">
                <a:solidFill>
                  <a:srgbClr val="00B0F0"/>
                </a:solidFill>
              </a:rPr>
              <a:t>Núm</a:t>
            </a:r>
            <a:r>
              <a:rPr lang="en-GB" sz="4500" dirty="0">
                <a:solidFill>
                  <a:srgbClr val="00B0F0"/>
                </a:solidFill>
              </a:rPr>
              <a:t>. 5686 – 5.8.2010 [Online] Available at: </a:t>
            </a:r>
            <a:r>
              <a:rPr lang="en-GB" sz="4500" u="sng" dirty="0">
                <a:solidFill>
                  <a:srgbClr val="00B0F0"/>
                </a:solidFill>
                <a:hlinkClick r:id="rId3"/>
              </a:rPr>
              <a:t>http://portaldogc.gencat.cat/utilsEADOP/PDF/5686/1104618.pdf</a:t>
            </a:r>
            <a:r>
              <a:rPr lang="en-GB" sz="4500" dirty="0">
                <a:solidFill>
                  <a:srgbClr val="00B0F0"/>
                </a:solidFill>
              </a:rPr>
              <a:t> (Accessed: 1</a:t>
            </a:r>
            <a:r>
              <a:rPr lang="en-GB" sz="4500" baseline="30000" dirty="0">
                <a:solidFill>
                  <a:srgbClr val="00B0F0"/>
                </a:solidFill>
              </a:rPr>
              <a:t>st</a:t>
            </a:r>
            <a:r>
              <a:rPr lang="en-GB" sz="4500" dirty="0">
                <a:solidFill>
                  <a:srgbClr val="00B0F0"/>
                </a:solidFill>
              </a:rPr>
              <a:t> February 2016</a:t>
            </a:r>
            <a:r>
              <a:rPr lang="en-GB" sz="4500" dirty="0" smtClean="0">
                <a:solidFill>
                  <a:srgbClr val="00B0F0"/>
                </a:solidFill>
              </a:rPr>
              <a:t>)</a:t>
            </a:r>
          </a:p>
          <a:p>
            <a:pPr marL="0" indent="0">
              <a:buNone/>
            </a:pPr>
            <a:endParaRPr lang="en-GB" sz="4500" dirty="0">
              <a:solidFill>
                <a:srgbClr val="00B0F0"/>
              </a:solidFill>
            </a:endParaRPr>
          </a:p>
          <a:p>
            <a:pPr marL="0" indent="0">
              <a:buNone/>
            </a:pPr>
            <a:r>
              <a:rPr lang="en-GB" sz="4500" dirty="0" err="1">
                <a:solidFill>
                  <a:srgbClr val="00B0F0"/>
                </a:solidFill>
              </a:rPr>
              <a:t>Foreldreutvalget</a:t>
            </a:r>
            <a:r>
              <a:rPr lang="en-GB" sz="4500" dirty="0">
                <a:solidFill>
                  <a:srgbClr val="00B0F0"/>
                </a:solidFill>
              </a:rPr>
              <a:t> for </a:t>
            </a:r>
            <a:r>
              <a:rPr lang="en-GB" sz="4500" dirty="0" err="1">
                <a:solidFill>
                  <a:srgbClr val="00B0F0"/>
                </a:solidFill>
              </a:rPr>
              <a:t>Barnehager</a:t>
            </a:r>
            <a:r>
              <a:rPr lang="en-GB" sz="4500" dirty="0">
                <a:solidFill>
                  <a:srgbClr val="00B0F0"/>
                </a:solidFill>
              </a:rPr>
              <a:t> (FUB) (2016a) </a:t>
            </a:r>
            <a:r>
              <a:rPr lang="en-GB" sz="4500" i="1" dirty="0">
                <a:solidFill>
                  <a:srgbClr val="00B0F0"/>
                </a:solidFill>
              </a:rPr>
              <a:t>For </a:t>
            </a:r>
            <a:r>
              <a:rPr lang="en-GB" sz="4500" i="1" dirty="0" err="1">
                <a:solidFill>
                  <a:srgbClr val="00B0F0"/>
                </a:solidFill>
              </a:rPr>
              <a:t>foreldre</a:t>
            </a:r>
            <a:r>
              <a:rPr lang="en-GB" sz="4500" i="1" dirty="0">
                <a:solidFill>
                  <a:srgbClr val="00B0F0"/>
                </a:solidFill>
              </a:rPr>
              <a:t> med barn </a:t>
            </a:r>
            <a:r>
              <a:rPr lang="en-GB" sz="4500" i="1" dirty="0" err="1">
                <a:solidFill>
                  <a:srgbClr val="00B0F0"/>
                </a:solidFill>
              </a:rPr>
              <a:t>i</a:t>
            </a:r>
            <a:r>
              <a:rPr lang="en-GB" sz="4500" i="1" dirty="0">
                <a:solidFill>
                  <a:srgbClr val="00B0F0"/>
                </a:solidFill>
              </a:rPr>
              <a:t> </a:t>
            </a:r>
            <a:r>
              <a:rPr lang="en-GB" sz="4500" i="1" dirty="0" err="1">
                <a:solidFill>
                  <a:srgbClr val="00B0F0"/>
                </a:solidFill>
              </a:rPr>
              <a:t>barnehage</a:t>
            </a:r>
            <a:r>
              <a:rPr lang="en-GB" sz="4500" dirty="0">
                <a:solidFill>
                  <a:srgbClr val="00B0F0"/>
                </a:solidFill>
              </a:rPr>
              <a:t>. [Online] Available at: </a:t>
            </a:r>
            <a:r>
              <a:rPr lang="en-GB" sz="4500" u="sng" dirty="0">
                <a:solidFill>
                  <a:srgbClr val="00B0F0"/>
                </a:solidFill>
                <a:hlinkClick r:id="rId4"/>
              </a:rPr>
              <a:t>http://www.fubhg.no/mobbing.179541.en.html</a:t>
            </a:r>
            <a:r>
              <a:rPr lang="en-GB" sz="4500" u="sng" dirty="0">
                <a:solidFill>
                  <a:srgbClr val="00B0F0"/>
                </a:solidFill>
              </a:rPr>
              <a:t> (Accessed: 15</a:t>
            </a:r>
            <a:r>
              <a:rPr lang="en-GB" sz="4500" u="sng" baseline="30000" dirty="0">
                <a:solidFill>
                  <a:srgbClr val="00B0F0"/>
                </a:solidFill>
              </a:rPr>
              <a:t>th</a:t>
            </a:r>
            <a:r>
              <a:rPr lang="en-GB" sz="4500" u="sng" dirty="0">
                <a:solidFill>
                  <a:srgbClr val="00B0F0"/>
                </a:solidFill>
              </a:rPr>
              <a:t> February 2016</a:t>
            </a:r>
            <a:r>
              <a:rPr lang="en-GB" sz="4500" u="sng" dirty="0" smtClean="0">
                <a:solidFill>
                  <a:srgbClr val="00B0F0"/>
                </a:solidFill>
              </a:rPr>
              <a:t>)</a:t>
            </a:r>
          </a:p>
          <a:p>
            <a:pPr marL="0" indent="0">
              <a:buNone/>
            </a:pPr>
            <a:endParaRPr lang="en-GB" sz="4500" dirty="0">
              <a:solidFill>
                <a:srgbClr val="00B0F0"/>
              </a:solidFill>
            </a:endParaRPr>
          </a:p>
          <a:p>
            <a:pPr marL="0" indent="0">
              <a:buNone/>
            </a:pPr>
            <a:r>
              <a:rPr lang="en-GB" sz="4500" dirty="0" err="1">
                <a:solidFill>
                  <a:srgbClr val="00B0F0"/>
                </a:solidFill>
              </a:rPr>
              <a:t>Foreldreutvalget</a:t>
            </a:r>
            <a:r>
              <a:rPr lang="en-GB" sz="4500" dirty="0">
                <a:solidFill>
                  <a:srgbClr val="00B0F0"/>
                </a:solidFill>
              </a:rPr>
              <a:t> for </a:t>
            </a:r>
            <a:r>
              <a:rPr lang="en-GB" sz="4500" dirty="0" err="1">
                <a:solidFill>
                  <a:srgbClr val="00B0F0"/>
                </a:solidFill>
              </a:rPr>
              <a:t>Barnehager</a:t>
            </a:r>
            <a:r>
              <a:rPr lang="en-GB" sz="4500" dirty="0">
                <a:solidFill>
                  <a:srgbClr val="00B0F0"/>
                </a:solidFill>
              </a:rPr>
              <a:t> (FUB) (2016b) </a:t>
            </a:r>
            <a:r>
              <a:rPr lang="en-GB" sz="4500" i="1" dirty="0" err="1">
                <a:solidFill>
                  <a:srgbClr val="00B0F0"/>
                </a:solidFill>
              </a:rPr>
              <a:t>Vaksne</a:t>
            </a:r>
            <a:r>
              <a:rPr lang="en-GB" sz="4500" i="1" dirty="0">
                <a:solidFill>
                  <a:srgbClr val="00B0F0"/>
                </a:solidFill>
              </a:rPr>
              <a:t> </a:t>
            </a:r>
            <a:r>
              <a:rPr lang="en-GB" sz="4500" i="1" dirty="0" err="1">
                <a:solidFill>
                  <a:srgbClr val="00B0F0"/>
                </a:solidFill>
              </a:rPr>
              <a:t>bagatelliserer</a:t>
            </a:r>
            <a:r>
              <a:rPr lang="en-GB" sz="4500" i="1" dirty="0">
                <a:solidFill>
                  <a:srgbClr val="00B0F0"/>
                </a:solidFill>
              </a:rPr>
              <a:t> mobbing </a:t>
            </a:r>
            <a:r>
              <a:rPr lang="en-GB" sz="4500" i="1" dirty="0" err="1">
                <a:solidFill>
                  <a:srgbClr val="00B0F0"/>
                </a:solidFill>
              </a:rPr>
              <a:t>i</a:t>
            </a:r>
            <a:r>
              <a:rPr lang="en-GB" sz="4500" i="1" dirty="0">
                <a:solidFill>
                  <a:srgbClr val="00B0F0"/>
                </a:solidFill>
              </a:rPr>
              <a:t> </a:t>
            </a:r>
            <a:r>
              <a:rPr lang="en-GB" sz="4500" i="1" dirty="0" err="1">
                <a:solidFill>
                  <a:srgbClr val="00B0F0"/>
                </a:solidFill>
              </a:rPr>
              <a:t>barnehagen</a:t>
            </a:r>
            <a:r>
              <a:rPr lang="en-GB" sz="4500" i="1" dirty="0">
                <a:solidFill>
                  <a:srgbClr val="00B0F0"/>
                </a:solidFill>
              </a:rPr>
              <a:t>.</a:t>
            </a:r>
            <a:r>
              <a:rPr lang="en-GB" sz="4500" dirty="0">
                <a:solidFill>
                  <a:srgbClr val="00B0F0"/>
                </a:solidFill>
              </a:rPr>
              <a:t> [Online] Available at: </a:t>
            </a:r>
            <a:r>
              <a:rPr lang="en-GB" sz="4500" u="sng" dirty="0">
                <a:solidFill>
                  <a:srgbClr val="00B0F0"/>
                </a:solidFill>
                <a:hlinkClick r:id="rId5"/>
              </a:rPr>
              <a:t>http://www.fubhg.no/vaksne-bagatelliserer-mobbing-i-barnehagen.5824556-179541.html</a:t>
            </a:r>
            <a:r>
              <a:rPr lang="en-GB" sz="4500" u="sng" dirty="0">
                <a:solidFill>
                  <a:srgbClr val="00B0F0"/>
                </a:solidFill>
              </a:rPr>
              <a:t> (Accessed: 15</a:t>
            </a:r>
            <a:r>
              <a:rPr lang="en-GB" sz="4500" u="sng" baseline="30000" dirty="0">
                <a:solidFill>
                  <a:srgbClr val="00B0F0"/>
                </a:solidFill>
              </a:rPr>
              <a:t>th</a:t>
            </a:r>
            <a:r>
              <a:rPr lang="en-GB" sz="4500" u="sng" dirty="0">
                <a:solidFill>
                  <a:srgbClr val="00B0F0"/>
                </a:solidFill>
              </a:rPr>
              <a:t> February 2016</a:t>
            </a:r>
            <a:r>
              <a:rPr lang="en-GB" sz="4500" u="sng" dirty="0" smtClean="0">
                <a:solidFill>
                  <a:srgbClr val="00B0F0"/>
                </a:solidFill>
              </a:rPr>
              <a:t>)</a:t>
            </a:r>
          </a:p>
          <a:p>
            <a:pPr marL="0" indent="0">
              <a:buNone/>
            </a:pPr>
            <a:endParaRPr lang="en-GB" sz="4500" dirty="0">
              <a:solidFill>
                <a:srgbClr val="00B0F0"/>
              </a:solidFill>
            </a:endParaRPr>
          </a:p>
          <a:p>
            <a:pPr marL="0" indent="0">
              <a:buNone/>
            </a:pPr>
            <a:r>
              <a:rPr lang="en-GB" sz="4500" dirty="0" err="1" smtClean="0">
                <a:solidFill>
                  <a:srgbClr val="00B0F0"/>
                </a:solidFill>
              </a:rPr>
              <a:t>Generalitat</a:t>
            </a:r>
            <a:r>
              <a:rPr lang="en-GB" sz="4500" dirty="0" smtClean="0">
                <a:solidFill>
                  <a:srgbClr val="00B0F0"/>
                </a:solidFill>
              </a:rPr>
              <a:t> </a:t>
            </a:r>
            <a:r>
              <a:rPr lang="en-GB" sz="4500" dirty="0">
                <a:solidFill>
                  <a:srgbClr val="00B0F0"/>
                </a:solidFill>
              </a:rPr>
              <a:t>de </a:t>
            </a:r>
            <a:r>
              <a:rPr lang="en-GB" sz="4500" dirty="0" err="1">
                <a:solidFill>
                  <a:srgbClr val="00B0F0"/>
                </a:solidFill>
              </a:rPr>
              <a:t>Catalunya</a:t>
            </a:r>
            <a:r>
              <a:rPr lang="en-GB" sz="4500" dirty="0">
                <a:solidFill>
                  <a:srgbClr val="00B0F0"/>
                </a:solidFill>
              </a:rPr>
              <a:t> </a:t>
            </a:r>
            <a:r>
              <a:rPr lang="en-GB" sz="4500" dirty="0" err="1">
                <a:solidFill>
                  <a:srgbClr val="00B0F0"/>
                </a:solidFill>
              </a:rPr>
              <a:t>Departament</a:t>
            </a:r>
            <a:r>
              <a:rPr lang="en-GB" sz="4500" dirty="0">
                <a:solidFill>
                  <a:srgbClr val="00B0F0"/>
                </a:solidFill>
              </a:rPr>
              <a:t> </a:t>
            </a:r>
            <a:r>
              <a:rPr lang="en-GB" sz="4500" dirty="0" err="1">
                <a:solidFill>
                  <a:srgbClr val="00B0F0"/>
                </a:solidFill>
              </a:rPr>
              <a:t>d’Ensenyament</a:t>
            </a:r>
            <a:r>
              <a:rPr lang="en-GB" sz="4500" dirty="0">
                <a:solidFill>
                  <a:srgbClr val="00B0F0"/>
                </a:solidFill>
              </a:rPr>
              <a:t> (2012</a:t>
            </a:r>
            <a:r>
              <a:rPr lang="en-GB" sz="4500" i="1" dirty="0">
                <a:solidFill>
                  <a:srgbClr val="00B0F0"/>
                </a:solidFill>
              </a:rPr>
              <a:t>) </a:t>
            </a:r>
            <a:r>
              <a:rPr lang="en-GB" sz="4500" i="1" dirty="0" err="1">
                <a:solidFill>
                  <a:srgbClr val="00B0F0"/>
                </a:solidFill>
              </a:rPr>
              <a:t>Currículum</a:t>
            </a:r>
            <a:r>
              <a:rPr lang="en-GB" sz="4500" i="1" dirty="0">
                <a:solidFill>
                  <a:srgbClr val="00B0F0"/>
                </a:solidFill>
              </a:rPr>
              <a:t> </a:t>
            </a:r>
            <a:r>
              <a:rPr lang="en-GB" sz="4500" i="1" dirty="0" err="1">
                <a:solidFill>
                  <a:srgbClr val="00B0F0"/>
                </a:solidFill>
              </a:rPr>
              <a:t>i</a:t>
            </a:r>
            <a:r>
              <a:rPr lang="en-GB" sz="4500" i="1" dirty="0">
                <a:solidFill>
                  <a:srgbClr val="00B0F0"/>
                </a:solidFill>
              </a:rPr>
              <a:t> </a:t>
            </a:r>
            <a:r>
              <a:rPr lang="en-GB" sz="4500" i="1" dirty="0" err="1">
                <a:solidFill>
                  <a:srgbClr val="00B0F0"/>
                </a:solidFill>
              </a:rPr>
              <a:t>Orientacions</a:t>
            </a:r>
            <a:r>
              <a:rPr lang="en-GB" sz="4500" i="1" dirty="0">
                <a:solidFill>
                  <a:srgbClr val="00B0F0"/>
                </a:solidFill>
              </a:rPr>
              <a:t> </a:t>
            </a:r>
            <a:r>
              <a:rPr lang="en-GB" sz="4500" i="1" dirty="0" err="1">
                <a:solidFill>
                  <a:srgbClr val="00B0F0"/>
                </a:solidFill>
              </a:rPr>
              <a:t>Educació</a:t>
            </a:r>
            <a:r>
              <a:rPr lang="en-GB" sz="4500" i="1" dirty="0">
                <a:solidFill>
                  <a:srgbClr val="00B0F0"/>
                </a:solidFill>
              </a:rPr>
              <a:t> </a:t>
            </a:r>
            <a:r>
              <a:rPr lang="en-GB" sz="4500" i="1" dirty="0" err="1">
                <a:solidFill>
                  <a:srgbClr val="00B0F0"/>
                </a:solidFill>
              </a:rPr>
              <a:t>Infantil</a:t>
            </a:r>
            <a:r>
              <a:rPr lang="en-GB" sz="4500" i="1" dirty="0">
                <a:solidFill>
                  <a:srgbClr val="00B0F0"/>
                </a:solidFill>
              </a:rPr>
              <a:t> Primer </a:t>
            </a:r>
            <a:r>
              <a:rPr lang="en-GB" sz="4500" i="1" dirty="0" err="1">
                <a:solidFill>
                  <a:srgbClr val="00B0F0"/>
                </a:solidFill>
              </a:rPr>
              <a:t>Cicle</a:t>
            </a:r>
            <a:r>
              <a:rPr lang="en-GB" sz="4500" i="1" dirty="0">
                <a:solidFill>
                  <a:srgbClr val="00B0F0"/>
                </a:solidFill>
              </a:rPr>
              <a:t>, </a:t>
            </a:r>
            <a:r>
              <a:rPr lang="en-GB" sz="4500" dirty="0">
                <a:solidFill>
                  <a:srgbClr val="00B0F0"/>
                </a:solidFill>
              </a:rPr>
              <a:t>[Online] Available at:  </a:t>
            </a:r>
            <a:r>
              <a:rPr lang="en-GB" sz="4500" u="sng" dirty="0">
                <a:solidFill>
                  <a:srgbClr val="00B0F0"/>
                </a:solidFill>
                <a:hlinkClick r:id="rId6"/>
              </a:rPr>
              <a:t>http://www.ensenyament.gencat.cat/web/.content/home/departament/publicacions/colleccions/curriculum/curriculum_infantil.pdf</a:t>
            </a:r>
            <a:r>
              <a:rPr lang="en-GB" sz="4500" dirty="0">
                <a:solidFill>
                  <a:srgbClr val="00B0F0"/>
                </a:solidFill>
              </a:rPr>
              <a:t>  (Accessed: 1</a:t>
            </a:r>
            <a:r>
              <a:rPr lang="en-GB" sz="4500" baseline="30000" dirty="0">
                <a:solidFill>
                  <a:srgbClr val="00B0F0"/>
                </a:solidFill>
              </a:rPr>
              <a:t>st</a:t>
            </a:r>
            <a:r>
              <a:rPr lang="en-GB" sz="4500" dirty="0">
                <a:solidFill>
                  <a:srgbClr val="00B0F0"/>
                </a:solidFill>
              </a:rPr>
              <a:t> February 2016</a:t>
            </a:r>
            <a:r>
              <a:rPr lang="en-GB" sz="4500" dirty="0" smtClean="0">
                <a:solidFill>
                  <a:srgbClr val="00B0F0"/>
                </a:solidFill>
              </a:rPr>
              <a:t>)</a:t>
            </a:r>
          </a:p>
          <a:p>
            <a:pPr marL="0" indent="0">
              <a:buNone/>
            </a:pPr>
            <a:endParaRPr lang="en-GB" sz="4500" dirty="0" smtClean="0">
              <a:solidFill>
                <a:srgbClr val="00B0F0"/>
              </a:solidFill>
            </a:endParaRPr>
          </a:p>
          <a:p>
            <a:pPr marL="0" indent="0">
              <a:buNone/>
            </a:pPr>
            <a:endParaRPr lang="en-GB" sz="3800" dirty="0"/>
          </a:p>
          <a:p>
            <a:pPr marL="0" indent="0">
              <a:buNone/>
            </a:pPr>
            <a:endParaRPr lang="en-GB" dirty="0"/>
          </a:p>
        </p:txBody>
      </p:sp>
      <p:pic>
        <p:nvPicPr>
          <p:cNvPr id="4" name="Picture 3" descr="toddler.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5333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507288" cy="6480720"/>
          </a:xfrm>
        </p:spPr>
        <p:txBody>
          <a:bodyPr>
            <a:noAutofit/>
          </a:bodyPr>
          <a:lstStyle/>
          <a:p>
            <a:pPr marL="0" indent="0">
              <a:buNone/>
            </a:pPr>
            <a:r>
              <a:rPr lang="en-GB" sz="1800" dirty="0" smtClean="0">
                <a:solidFill>
                  <a:srgbClr val="00B0F0"/>
                </a:solidFill>
              </a:rPr>
              <a:t>Harker L. (2006) </a:t>
            </a:r>
            <a:r>
              <a:rPr lang="en-GB" sz="1800" i="1" dirty="0" smtClean="0">
                <a:solidFill>
                  <a:srgbClr val="00B0F0"/>
                </a:solidFill>
              </a:rPr>
              <a:t>Shelter: More than one million children in England live in bad housing</a:t>
            </a:r>
            <a:r>
              <a:rPr lang="en-GB" sz="1800" dirty="0" smtClean="0">
                <a:solidFill>
                  <a:srgbClr val="00B0F0"/>
                </a:solidFill>
              </a:rPr>
              <a:t>. [Online] Available at: </a:t>
            </a:r>
            <a:r>
              <a:rPr lang="en-GB" sz="1800" u="sng" dirty="0" smtClean="0">
                <a:solidFill>
                  <a:srgbClr val="00B0F0"/>
                </a:solidFill>
                <a:hlinkClick r:id="rId2"/>
              </a:rPr>
              <a:t>http://www.engand.shelter.org.uk/_data/assets/pdf_file/0016/39202/Chance_of_a_lifetime.pdf</a:t>
            </a:r>
            <a:r>
              <a:rPr lang="en-GB" sz="1800" dirty="0" smtClean="0">
                <a:solidFill>
                  <a:srgbClr val="00B0F0"/>
                </a:solidFill>
              </a:rPr>
              <a:t>  (Accessed: 29</a:t>
            </a:r>
            <a:r>
              <a:rPr lang="en-GB" sz="1800" baseline="30000" dirty="0" smtClean="0">
                <a:solidFill>
                  <a:srgbClr val="00B0F0"/>
                </a:solidFill>
              </a:rPr>
              <a:t>th</a:t>
            </a:r>
            <a:r>
              <a:rPr lang="en-GB" sz="1800" dirty="0" smtClean="0">
                <a:solidFill>
                  <a:srgbClr val="00B0F0"/>
                </a:solidFill>
              </a:rPr>
              <a:t> January 2016)</a:t>
            </a:r>
          </a:p>
          <a:p>
            <a:pPr marL="0" indent="0">
              <a:buNone/>
            </a:pPr>
            <a:endParaRPr lang="en-GB" sz="1800" dirty="0" smtClean="0">
              <a:solidFill>
                <a:srgbClr val="00B0F0"/>
              </a:solidFill>
            </a:endParaRPr>
          </a:p>
          <a:p>
            <a:pPr marL="0" indent="0">
              <a:buNone/>
            </a:pPr>
            <a:r>
              <a:rPr lang="en-GB" sz="1800" dirty="0" err="1" smtClean="0">
                <a:solidFill>
                  <a:srgbClr val="00B0F0"/>
                </a:solidFill>
              </a:rPr>
              <a:t>Ipsos</a:t>
            </a:r>
            <a:r>
              <a:rPr lang="en-GB" sz="1800" dirty="0" smtClean="0">
                <a:solidFill>
                  <a:srgbClr val="00B0F0"/>
                </a:solidFill>
              </a:rPr>
              <a:t> </a:t>
            </a:r>
            <a:r>
              <a:rPr lang="en-GB" sz="1800" dirty="0">
                <a:solidFill>
                  <a:srgbClr val="00B0F0"/>
                </a:solidFill>
              </a:rPr>
              <a:t>MORI (2011) </a:t>
            </a:r>
            <a:r>
              <a:rPr lang="en-GB" sz="1800" i="1" dirty="0">
                <a:solidFill>
                  <a:srgbClr val="00B0F0"/>
                </a:solidFill>
              </a:rPr>
              <a:t>Children’s Well-being in UK, Sweden and Spain: The Role of Inequality and Materialism </a:t>
            </a:r>
            <a:r>
              <a:rPr lang="en-GB" sz="1800" dirty="0">
                <a:solidFill>
                  <a:srgbClr val="00B0F0"/>
                </a:solidFill>
              </a:rPr>
              <a:t>[Online] Available at:  </a:t>
            </a:r>
            <a:r>
              <a:rPr lang="en-GB" sz="1800" u="sng" dirty="0">
                <a:solidFill>
                  <a:srgbClr val="00B0F0"/>
                </a:solidFill>
                <a:hlinkClick r:id="rId3"/>
              </a:rPr>
              <a:t>http://www.unicef.org.uk/Documents/Publications/IPSOS_UNICEF_ChildWellBeingreport.pdf</a:t>
            </a:r>
            <a:r>
              <a:rPr lang="en-GB" sz="1800" dirty="0">
                <a:solidFill>
                  <a:srgbClr val="00B0F0"/>
                </a:solidFill>
              </a:rPr>
              <a:t> (Accessed: 3</a:t>
            </a:r>
            <a:r>
              <a:rPr lang="en-GB" sz="1800" baseline="30000" dirty="0">
                <a:solidFill>
                  <a:srgbClr val="00B0F0"/>
                </a:solidFill>
              </a:rPr>
              <a:t>rd</a:t>
            </a:r>
            <a:r>
              <a:rPr lang="en-GB" sz="1800" dirty="0">
                <a:solidFill>
                  <a:srgbClr val="00B0F0"/>
                </a:solidFill>
              </a:rPr>
              <a:t> January 2016</a:t>
            </a:r>
            <a:r>
              <a:rPr lang="en-GB" sz="1800" dirty="0" smtClean="0">
                <a:solidFill>
                  <a:srgbClr val="00B0F0"/>
                </a:solidFill>
              </a:rPr>
              <a:t>)</a:t>
            </a:r>
          </a:p>
          <a:p>
            <a:pPr marL="0" indent="0">
              <a:buNone/>
            </a:pPr>
            <a:endParaRPr lang="en-GB" sz="1800" dirty="0">
              <a:solidFill>
                <a:srgbClr val="00B0F0"/>
              </a:solidFill>
            </a:endParaRPr>
          </a:p>
          <a:p>
            <a:pPr marL="0" indent="0">
              <a:buNone/>
            </a:pPr>
            <a:r>
              <a:rPr lang="en-GB" sz="1800" dirty="0">
                <a:solidFill>
                  <a:srgbClr val="00B0F0"/>
                </a:solidFill>
              </a:rPr>
              <a:t>Marmot M. (2010)</a:t>
            </a:r>
            <a:r>
              <a:rPr lang="en-GB" sz="1800" i="1" dirty="0">
                <a:solidFill>
                  <a:srgbClr val="00B0F0"/>
                </a:solidFill>
              </a:rPr>
              <a:t> Strategic Review of Health Inequalities in England Post-2010</a:t>
            </a:r>
            <a:r>
              <a:rPr lang="en-GB" sz="1800" dirty="0">
                <a:solidFill>
                  <a:srgbClr val="00B0F0"/>
                </a:solidFill>
              </a:rPr>
              <a:t>. </a:t>
            </a:r>
            <a:r>
              <a:rPr lang="en-GB" sz="1800" i="1" dirty="0">
                <a:solidFill>
                  <a:srgbClr val="00B0F0"/>
                </a:solidFill>
              </a:rPr>
              <a:t>Fair Society, Healthy Lives:  The Marmot Review Executive Summary.</a:t>
            </a:r>
            <a:r>
              <a:rPr lang="en-GB" sz="1800" dirty="0">
                <a:solidFill>
                  <a:srgbClr val="00B0F0"/>
                </a:solidFill>
              </a:rPr>
              <a:t> [Online] Available at: </a:t>
            </a:r>
            <a:r>
              <a:rPr lang="en-GB" sz="1800" u="sng" dirty="0">
                <a:solidFill>
                  <a:srgbClr val="00B0F0"/>
                </a:solidFill>
                <a:hlinkClick r:id="rId4"/>
              </a:rPr>
              <a:t>https://www.instituteofhealthequity.org/...</a:t>
            </a:r>
            <a:r>
              <a:rPr lang="en-GB" sz="1800" b="1" u="sng" dirty="0">
                <a:solidFill>
                  <a:srgbClr val="00B0F0"/>
                </a:solidFill>
                <a:hlinkClick r:id="rId4"/>
              </a:rPr>
              <a:t>marmot</a:t>
            </a:r>
            <a:r>
              <a:rPr lang="en-GB" sz="1800" u="sng" dirty="0">
                <a:solidFill>
                  <a:srgbClr val="00B0F0"/>
                </a:solidFill>
                <a:hlinkClick r:id="rId4"/>
              </a:rPr>
              <a:t>-</a:t>
            </a:r>
            <a:r>
              <a:rPr lang="en-GB" sz="1800" b="1" u="sng" dirty="0">
                <a:solidFill>
                  <a:srgbClr val="00B0F0"/>
                </a:solidFill>
                <a:hlinkClick r:id="rId4"/>
              </a:rPr>
              <a:t>review</a:t>
            </a:r>
            <a:r>
              <a:rPr lang="en-GB" sz="1800" u="sng" dirty="0">
                <a:solidFill>
                  <a:srgbClr val="00B0F0"/>
                </a:solidFill>
                <a:hlinkClick r:id="rId4"/>
              </a:rPr>
              <a:t>/fair-society-healthy-lives-executive-summary.pdf</a:t>
            </a:r>
            <a:r>
              <a:rPr lang="en-GB" sz="1800" i="1" dirty="0">
                <a:solidFill>
                  <a:srgbClr val="00B0F0"/>
                </a:solidFill>
              </a:rPr>
              <a:t> </a:t>
            </a:r>
            <a:r>
              <a:rPr lang="en-GB" sz="1800" dirty="0">
                <a:solidFill>
                  <a:srgbClr val="00B0F0"/>
                </a:solidFill>
              </a:rPr>
              <a:t>(Accessed: 9</a:t>
            </a:r>
            <a:r>
              <a:rPr lang="en-GB" sz="1800" baseline="30000" dirty="0">
                <a:solidFill>
                  <a:srgbClr val="00B0F0"/>
                </a:solidFill>
              </a:rPr>
              <a:t>th</a:t>
            </a:r>
            <a:r>
              <a:rPr lang="en-GB" sz="1800" dirty="0">
                <a:solidFill>
                  <a:srgbClr val="00B0F0"/>
                </a:solidFill>
              </a:rPr>
              <a:t> February 2016</a:t>
            </a:r>
            <a:r>
              <a:rPr lang="en-GB" sz="1800" dirty="0" smtClean="0">
                <a:solidFill>
                  <a:srgbClr val="00B0F0"/>
                </a:solidFill>
              </a:rPr>
              <a:t>)</a:t>
            </a:r>
          </a:p>
          <a:p>
            <a:pPr marL="0" indent="0">
              <a:buNone/>
            </a:pPr>
            <a:endParaRPr lang="en-GB" sz="1800" dirty="0">
              <a:solidFill>
                <a:srgbClr val="00B0F0"/>
              </a:solidFill>
            </a:endParaRPr>
          </a:p>
          <a:p>
            <a:pPr marL="0" indent="0">
              <a:buNone/>
            </a:pPr>
            <a:r>
              <a:rPr lang="en-GB" sz="1800" dirty="0" err="1">
                <a:solidFill>
                  <a:srgbClr val="00B0F0"/>
                </a:solidFill>
              </a:rPr>
              <a:t>Siraj</a:t>
            </a:r>
            <a:r>
              <a:rPr lang="en-GB" sz="1800" dirty="0">
                <a:solidFill>
                  <a:srgbClr val="00B0F0"/>
                </a:solidFill>
              </a:rPr>
              <a:t> I., Kingston D. and </a:t>
            </a:r>
            <a:r>
              <a:rPr lang="en-GB" sz="1800" dirty="0" err="1">
                <a:solidFill>
                  <a:srgbClr val="00B0F0"/>
                </a:solidFill>
              </a:rPr>
              <a:t>Melhuish</a:t>
            </a:r>
            <a:r>
              <a:rPr lang="en-GB" sz="1800" dirty="0">
                <a:solidFill>
                  <a:srgbClr val="00B0F0"/>
                </a:solidFill>
              </a:rPr>
              <a:t> E. (2015) </a:t>
            </a:r>
            <a:r>
              <a:rPr lang="en-GB" sz="1800" i="1" dirty="0">
                <a:solidFill>
                  <a:srgbClr val="00B0F0"/>
                </a:solidFill>
              </a:rPr>
              <a:t>Assessing Quality in Early Childhood Education and Care - Sustained Shared Thinking and Emotional Wellbeing Scale for 2 – 5 year olds provision</a:t>
            </a:r>
            <a:r>
              <a:rPr lang="en-GB" sz="1800" dirty="0">
                <a:solidFill>
                  <a:srgbClr val="00B0F0"/>
                </a:solidFill>
              </a:rPr>
              <a:t>. London: IOE Press</a:t>
            </a:r>
            <a:r>
              <a:rPr lang="en-GB" sz="1800" dirty="0" smtClean="0">
                <a:solidFill>
                  <a:srgbClr val="00B0F0"/>
                </a:solidFill>
              </a:rPr>
              <a:t>.</a:t>
            </a:r>
          </a:p>
          <a:p>
            <a:pPr marL="0" indent="0">
              <a:buNone/>
            </a:pPr>
            <a:endParaRPr lang="en-GB" sz="1800" dirty="0">
              <a:solidFill>
                <a:srgbClr val="00B0F0"/>
              </a:solidFill>
            </a:endParaRPr>
          </a:p>
          <a:p>
            <a:pPr marL="0" indent="0">
              <a:buNone/>
            </a:pPr>
            <a:r>
              <a:rPr lang="en-GB" sz="1800" dirty="0" smtClean="0">
                <a:solidFill>
                  <a:srgbClr val="00B0F0"/>
                </a:solidFill>
              </a:rPr>
              <a:t>UNICEF </a:t>
            </a:r>
            <a:r>
              <a:rPr lang="en-GB" sz="1800" dirty="0">
                <a:solidFill>
                  <a:srgbClr val="00B0F0"/>
                </a:solidFill>
              </a:rPr>
              <a:t>(2000) </a:t>
            </a:r>
            <a:r>
              <a:rPr lang="en-GB" sz="1800" i="1" dirty="0">
                <a:solidFill>
                  <a:srgbClr val="00B0F0"/>
                </a:solidFill>
              </a:rPr>
              <a:t>A League Table of Child Poverty in Rich Nations. </a:t>
            </a:r>
            <a:r>
              <a:rPr lang="en-GB" sz="1800" dirty="0">
                <a:solidFill>
                  <a:srgbClr val="00B0F0"/>
                </a:solidFill>
              </a:rPr>
              <a:t>[Online] Available at: </a:t>
            </a:r>
            <a:r>
              <a:rPr lang="en-GB" sz="1800" u="sng" dirty="0">
                <a:solidFill>
                  <a:srgbClr val="00B0F0"/>
                </a:solidFill>
                <a:hlinkClick r:id="rId5"/>
              </a:rPr>
              <a:t>http://www.unicef-irc.org/publications/pdf/repcard1e.pdf</a:t>
            </a:r>
            <a:r>
              <a:rPr lang="en-GB" sz="1800" dirty="0">
                <a:solidFill>
                  <a:srgbClr val="00B0F0"/>
                </a:solidFill>
              </a:rPr>
              <a:t>  (Accessed: 3</a:t>
            </a:r>
            <a:r>
              <a:rPr lang="en-GB" sz="1800" baseline="30000" dirty="0">
                <a:solidFill>
                  <a:srgbClr val="00B0F0"/>
                </a:solidFill>
              </a:rPr>
              <a:t>rd</a:t>
            </a:r>
            <a:r>
              <a:rPr lang="en-GB" sz="1800" dirty="0">
                <a:solidFill>
                  <a:srgbClr val="00B0F0"/>
                </a:solidFill>
              </a:rPr>
              <a:t> January 2016</a:t>
            </a:r>
            <a:r>
              <a:rPr lang="en-GB" sz="1800" dirty="0" smtClean="0">
                <a:solidFill>
                  <a:srgbClr val="00B0F0"/>
                </a:solidFill>
              </a:rPr>
              <a:t>)</a:t>
            </a:r>
          </a:p>
          <a:p>
            <a:pPr marL="0" indent="0">
              <a:buNone/>
            </a:pPr>
            <a:endParaRPr lang="en-GB" sz="1800" dirty="0">
              <a:solidFill>
                <a:srgbClr val="00B0F0"/>
              </a:solidFill>
            </a:endParaRPr>
          </a:p>
          <a:p>
            <a:pPr marL="0" indent="0">
              <a:buNone/>
            </a:pPr>
            <a:r>
              <a:rPr lang="en-GB" sz="1800" dirty="0" smtClean="0">
                <a:solidFill>
                  <a:srgbClr val="00B0F0"/>
                </a:solidFill>
              </a:rPr>
              <a:t>UNICEF </a:t>
            </a:r>
            <a:r>
              <a:rPr lang="en-GB" sz="1800" dirty="0">
                <a:solidFill>
                  <a:srgbClr val="00B0F0"/>
                </a:solidFill>
              </a:rPr>
              <a:t>(2013) </a:t>
            </a:r>
            <a:r>
              <a:rPr lang="en-GB" sz="1800" i="1" dirty="0">
                <a:solidFill>
                  <a:srgbClr val="00B0F0"/>
                </a:solidFill>
              </a:rPr>
              <a:t>Report Card 11: Child Well-Being in Rich Countries.</a:t>
            </a:r>
            <a:r>
              <a:rPr lang="en-GB" sz="1800" dirty="0">
                <a:solidFill>
                  <a:srgbClr val="00B0F0"/>
                </a:solidFill>
              </a:rPr>
              <a:t> [</a:t>
            </a:r>
            <a:r>
              <a:rPr lang="en-GB" sz="1800" dirty="0" smtClean="0">
                <a:solidFill>
                  <a:srgbClr val="00B0F0"/>
                </a:solidFill>
              </a:rPr>
              <a:t>Online</a:t>
            </a:r>
            <a:r>
              <a:rPr lang="en-GB" sz="1800" dirty="0">
                <a:solidFill>
                  <a:srgbClr val="00B0F0"/>
                </a:solidFill>
              </a:rPr>
              <a:t>] Available at: </a:t>
            </a:r>
            <a:r>
              <a:rPr lang="en-GB" sz="1800" u="sng" dirty="0">
                <a:solidFill>
                  <a:srgbClr val="00B0F0"/>
                </a:solidFill>
                <a:hlinkClick r:id="rId6"/>
              </a:rPr>
              <a:t>http://www.unicef.org.uk/Images/Campaigns/FINAL_RC11-ENG-LORES-fnl2.pdf</a:t>
            </a:r>
            <a:r>
              <a:rPr lang="en-GB" sz="1800" dirty="0">
                <a:solidFill>
                  <a:srgbClr val="00B0F0"/>
                </a:solidFill>
              </a:rPr>
              <a:t> (Accessed: 15</a:t>
            </a:r>
            <a:r>
              <a:rPr lang="en-GB" sz="1800" baseline="30000" dirty="0">
                <a:solidFill>
                  <a:srgbClr val="00B0F0"/>
                </a:solidFill>
              </a:rPr>
              <a:t>th</a:t>
            </a:r>
            <a:r>
              <a:rPr lang="en-GB" sz="1800" dirty="0">
                <a:solidFill>
                  <a:srgbClr val="00B0F0"/>
                </a:solidFill>
              </a:rPr>
              <a:t> December 2015)</a:t>
            </a:r>
          </a:p>
          <a:p>
            <a:endParaRPr lang="en-GB" sz="1100" dirty="0"/>
          </a:p>
        </p:txBody>
      </p:sp>
      <p:pic>
        <p:nvPicPr>
          <p:cNvPr id="4" name="Picture 3" descr="toddler.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048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dirty="0" smtClean="0">
                <a:solidFill>
                  <a:srgbClr val="00B0F0"/>
                </a:solidFill>
              </a:rPr>
              <a:t>International and National Context of Wellbeing:</a:t>
            </a:r>
            <a:endParaRPr lang="en-GB" sz="3200" dirty="0">
              <a:solidFill>
                <a:srgbClr val="00B0F0"/>
              </a:solidFill>
            </a:endParaRPr>
          </a:p>
        </p:txBody>
      </p:sp>
      <p:sp>
        <p:nvSpPr>
          <p:cNvPr id="3" name="Content Placeholder 2"/>
          <p:cNvSpPr>
            <a:spLocks noGrp="1"/>
          </p:cNvSpPr>
          <p:nvPr>
            <p:ph idx="1"/>
          </p:nvPr>
        </p:nvSpPr>
        <p:spPr>
          <a:xfrm>
            <a:off x="457200" y="1052736"/>
            <a:ext cx="8229600" cy="5400421"/>
          </a:xfrm>
        </p:spPr>
        <p:txBody>
          <a:bodyPr>
            <a:normAutofit lnSpcReduction="10000"/>
          </a:bodyPr>
          <a:lstStyle/>
          <a:p>
            <a:pPr marL="0" indent="0">
              <a:buNone/>
            </a:pPr>
            <a:r>
              <a:rPr lang="en-GB" sz="2400" b="1" dirty="0" smtClean="0">
                <a:solidFill>
                  <a:srgbClr val="00B0F0"/>
                </a:solidFill>
              </a:rPr>
              <a:t>International:</a:t>
            </a:r>
          </a:p>
          <a:p>
            <a:pPr marL="0" indent="0">
              <a:buNone/>
            </a:pPr>
            <a:r>
              <a:rPr lang="en-GB" sz="2400" dirty="0" smtClean="0">
                <a:solidFill>
                  <a:srgbClr val="00B0F0"/>
                </a:solidFill>
              </a:rPr>
              <a:t>UNICEF – wellbeing report cards</a:t>
            </a:r>
          </a:p>
          <a:p>
            <a:pPr marL="0" indent="0">
              <a:buNone/>
            </a:pPr>
            <a:r>
              <a:rPr lang="en-GB" sz="2400" b="1" dirty="0" smtClean="0">
                <a:solidFill>
                  <a:srgbClr val="00B0F0"/>
                </a:solidFill>
              </a:rPr>
              <a:t>England:</a:t>
            </a:r>
          </a:p>
          <a:p>
            <a:pPr marL="0" indent="0">
              <a:buNone/>
            </a:pPr>
            <a:r>
              <a:rPr lang="en-GB" sz="2400" dirty="0" smtClean="0">
                <a:solidFill>
                  <a:srgbClr val="00B0F0"/>
                </a:solidFill>
              </a:rPr>
              <a:t>Children Act 1989, 2004, Childcare Act 2006, Early Years Entitlement, Free Early Education for Two year olds, All Party Parliamentary Group on Wellbeing Economics, 2014</a:t>
            </a:r>
          </a:p>
          <a:p>
            <a:pPr marL="0" indent="0">
              <a:buNone/>
            </a:pPr>
            <a:r>
              <a:rPr lang="en-GB" sz="2400" b="1" dirty="0" smtClean="0">
                <a:solidFill>
                  <a:srgbClr val="00B0F0"/>
                </a:solidFill>
              </a:rPr>
              <a:t>Norway:</a:t>
            </a:r>
          </a:p>
          <a:p>
            <a:pPr marL="0" indent="0">
              <a:buNone/>
            </a:pPr>
            <a:r>
              <a:rPr lang="en-GB" sz="2400" dirty="0" smtClean="0">
                <a:solidFill>
                  <a:srgbClr val="00B0F0"/>
                </a:solidFill>
              </a:rPr>
              <a:t>20 hours free kindergarten a week for low income families, national information and guidance on wellbeing, Centre for Learning Environments, National Parents’ Committee for Kindergartens  </a:t>
            </a:r>
            <a:endParaRPr lang="en-GB" sz="2400" dirty="0">
              <a:solidFill>
                <a:srgbClr val="00B0F0"/>
              </a:solidFill>
            </a:endParaRPr>
          </a:p>
          <a:p>
            <a:pPr marL="0" indent="0">
              <a:buNone/>
            </a:pPr>
            <a:r>
              <a:rPr lang="en-GB" sz="2400" b="1" dirty="0" smtClean="0">
                <a:solidFill>
                  <a:srgbClr val="00B0F0"/>
                </a:solidFill>
              </a:rPr>
              <a:t>Spain:</a:t>
            </a:r>
          </a:p>
          <a:p>
            <a:pPr marL="0" indent="0">
              <a:buNone/>
            </a:pPr>
            <a:r>
              <a:rPr lang="en-GB" sz="2400" dirty="0" err="1" smtClean="0">
                <a:solidFill>
                  <a:srgbClr val="00B0F0"/>
                </a:solidFill>
              </a:rPr>
              <a:t>Deapartment</a:t>
            </a:r>
            <a:r>
              <a:rPr lang="en-GB" sz="2400" dirty="0" smtClean="0">
                <a:solidFill>
                  <a:srgbClr val="00B0F0"/>
                </a:solidFill>
              </a:rPr>
              <a:t> of </a:t>
            </a:r>
            <a:r>
              <a:rPr lang="en-GB" sz="2400" dirty="0" err="1">
                <a:solidFill>
                  <a:srgbClr val="00B0F0"/>
                </a:solidFill>
              </a:rPr>
              <a:t>d</a:t>
            </a:r>
            <a:r>
              <a:rPr lang="en-GB" sz="2400" dirty="0" err="1" smtClean="0">
                <a:solidFill>
                  <a:srgbClr val="00B0F0"/>
                </a:solidFill>
              </a:rPr>
              <a:t>’Educació</a:t>
            </a:r>
            <a:r>
              <a:rPr lang="en-GB" sz="2400" dirty="0" smtClean="0">
                <a:solidFill>
                  <a:srgbClr val="00B0F0"/>
                </a:solidFill>
              </a:rPr>
              <a:t>, 2010, </a:t>
            </a:r>
            <a:r>
              <a:rPr lang="en-GB" sz="2400" dirty="0" err="1" smtClean="0">
                <a:solidFill>
                  <a:srgbClr val="00B0F0"/>
                </a:solidFill>
              </a:rPr>
              <a:t>Generalitat</a:t>
            </a:r>
            <a:r>
              <a:rPr lang="en-GB" sz="2400" dirty="0" smtClean="0">
                <a:solidFill>
                  <a:srgbClr val="00B0F0"/>
                </a:solidFill>
              </a:rPr>
              <a:t> de </a:t>
            </a:r>
            <a:r>
              <a:rPr lang="en-GB" sz="2400" dirty="0" err="1" smtClean="0">
                <a:solidFill>
                  <a:srgbClr val="00B0F0"/>
                </a:solidFill>
              </a:rPr>
              <a:t>Catalunya</a:t>
            </a:r>
            <a:r>
              <a:rPr lang="en-GB" sz="2400" dirty="0" smtClean="0">
                <a:solidFill>
                  <a:srgbClr val="00B0F0"/>
                </a:solidFill>
              </a:rPr>
              <a:t> </a:t>
            </a:r>
            <a:r>
              <a:rPr lang="en-GB" sz="2400" dirty="0" err="1" smtClean="0">
                <a:solidFill>
                  <a:srgbClr val="00B0F0"/>
                </a:solidFill>
              </a:rPr>
              <a:t>Deparment</a:t>
            </a:r>
            <a:r>
              <a:rPr lang="en-GB" sz="2400" dirty="0" smtClean="0">
                <a:solidFill>
                  <a:srgbClr val="00B0F0"/>
                </a:solidFill>
              </a:rPr>
              <a:t> d’ </a:t>
            </a:r>
            <a:r>
              <a:rPr lang="en-GB" sz="2400" dirty="0" err="1" smtClean="0">
                <a:solidFill>
                  <a:srgbClr val="00B0F0"/>
                </a:solidFill>
              </a:rPr>
              <a:t>Ensenyament</a:t>
            </a:r>
            <a:r>
              <a:rPr lang="en-GB" sz="2400" dirty="0" smtClean="0">
                <a:solidFill>
                  <a:srgbClr val="00B0F0"/>
                </a:solidFill>
              </a:rPr>
              <a:t> 2012</a:t>
            </a: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16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UNICEF Report Card 11</a:t>
            </a:r>
            <a:endParaRPr lang="en-GB" dirty="0">
              <a:solidFill>
                <a:srgbClr val="00B0F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solidFill>
                  <a:srgbClr val="00B0F0"/>
                </a:solidFill>
              </a:rPr>
              <a:t>Material Wellbeing</a:t>
            </a:r>
          </a:p>
          <a:p>
            <a:pPr marL="514350" indent="-514350">
              <a:buFont typeface="+mj-lt"/>
              <a:buAutoNum type="arabicPeriod"/>
            </a:pPr>
            <a:r>
              <a:rPr lang="en-GB" dirty="0" smtClean="0">
                <a:solidFill>
                  <a:srgbClr val="00B0F0"/>
                </a:solidFill>
              </a:rPr>
              <a:t>Health</a:t>
            </a:r>
          </a:p>
          <a:p>
            <a:pPr marL="514350" indent="-514350">
              <a:buFont typeface="+mj-lt"/>
              <a:buAutoNum type="arabicPeriod"/>
            </a:pPr>
            <a:r>
              <a:rPr lang="en-GB" dirty="0" smtClean="0">
                <a:solidFill>
                  <a:srgbClr val="00B0F0"/>
                </a:solidFill>
              </a:rPr>
              <a:t>Education</a:t>
            </a:r>
          </a:p>
          <a:p>
            <a:pPr marL="514350" indent="-514350">
              <a:buFont typeface="+mj-lt"/>
              <a:buAutoNum type="arabicPeriod"/>
            </a:pPr>
            <a:r>
              <a:rPr lang="en-GB" dirty="0" smtClean="0">
                <a:solidFill>
                  <a:srgbClr val="00B0F0"/>
                </a:solidFill>
              </a:rPr>
              <a:t>Behaviour and Risk</a:t>
            </a:r>
          </a:p>
          <a:p>
            <a:pPr marL="514350" indent="-514350">
              <a:buFont typeface="+mj-lt"/>
              <a:buAutoNum type="arabicPeriod"/>
            </a:pPr>
            <a:r>
              <a:rPr lang="en-GB" dirty="0" smtClean="0">
                <a:solidFill>
                  <a:srgbClr val="00B0F0"/>
                </a:solidFill>
              </a:rPr>
              <a:t>Housing and Environment</a:t>
            </a:r>
          </a:p>
          <a:p>
            <a:pPr marL="0" indent="0">
              <a:buNone/>
            </a:pPr>
            <a:endParaRPr lang="en-GB"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1962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Diagram 4"/>
          <p:cNvGraphicFramePr/>
          <p:nvPr>
            <p:extLst>
              <p:ext uri="{D42A27DB-BD31-4B8C-83A1-F6EECF244321}">
                <p14:modId xmlns:p14="http://schemas.microsoft.com/office/powerpoint/2010/main" val="2643784451"/>
              </p:ext>
            </p:extLst>
          </p:nvPr>
        </p:nvGraphicFramePr>
        <p:xfrm>
          <a:off x="1331640" y="228600"/>
          <a:ext cx="6552727" cy="5936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 Diagonal Corner Rectangle 23"/>
          <p:cNvSpPr>
            <a:spLocks/>
          </p:cNvSpPr>
          <p:nvPr/>
        </p:nvSpPr>
        <p:spPr bwMode="auto">
          <a:xfrm>
            <a:off x="1331640" y="457200"/>
            <a:ext cx="1174549" cy="702862"/>
          </a:xfrm>
          <a:custGeom>
            <a:avLst/>
            <a:gdLst>
              <a:gd name="T0" fmla="*/ 84820 w 862474"/>
              <a:gd name="T1" fmla="*/ 0 h 508911"/>
              <a:gd name="T2" fmla="*/ 862474 w 862474"/>
              <a:gd name="T3" fmla="*/ 0 h 508911"/>
              <a:gd name="T4" fmla="*/ 862474 w 862474"/>
              <a:gd name="T5" fmla="*/ 0 h 508911"/>
              <a:gd name="T6" fmla="*/ 862474 w 862474"/>
              <a:gd name="T7" fmla="*/ 424091 h 508911"/>
              <a:gd name="T8" fmla="*/ 777654 w 862474"/>
              <a:gd name="T9" fmla="*/ 508911 h 508911"/>
              <a:gd name="T10" fmla="*/ 0 w 862474"/>
              <a:gd name="T11" fmla="*/ 508911 h 508911"/>
              <a:gd name="T12" fmla="*/ 0 w 862474"/>
              <a:gd name="T13" fmla="*/ 508911 h 508911"/>
              <a:gd name="T14" fmla="*/ 0 w 862474"/>
              <a:gd name="T15" fmla="*/ 84820 h 508911"/>
              <a:gd name="T16" fmla="*/ 84820 w 862474"/>
              <a:gd name="T17" fmla="*/ 0 h 5089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62474"/>
              <a:gd name="T28" fmla="*/ 0 h 508911"/>
              <a:gd name="T29" fmla="*/ 862474 w 862474"/>
              <a:gd name="T30" fmla="*/ 508911 h 5089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62474" h="508911">
                <a:moveTo>
                  <a:pt x="84820" y="0"/>
                </a:moveTo>
                <a:lnTo>
                  <a:pt x="862474" y="0"/>
                </a:lnTo>
                <a:lnTo>
                  <a:pt x="862474" y="424091"/>
                </a:lnTo>
                <a:cubicBezTo>
                  <a:pt x="862474" y="470936"/>
                  <a:pt x="824499" y="508911"/>
                  <a:pt x="777654" y="508911"/>
                </a:cubicBezTo>
                <a:lnTo>
                  <a:pt x="0" y="508911"/>
                </a:lnTo>
                <a:lnTo>
                  <a:pt x="0" y="84820"/>
                </a:lnTo>
                <a:cubicBezTo>
                  <a:pt x="0" y="37975"/>
                  <a:pt x="37975" y="0"/>
                  <a:pt x="84820" y="0"/>
                </a:cubicBezTo>
                <a:close/>
              </a:path>
            </a:pathLst>
          </a:cu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Read and Research</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ound Diagonal Corner Rectangle 24"/>
          <p:cNvSpPr>
            <a:spLocks/>
          </p:cNvSpPr>
          <p:nvPr/>
        </p:nvSpPr>
        <p:spPr bwMode="auto">
          <a:xfrm>
            <a:off x="6870358" y="457199"/>
            <a:ext cx="1086018" cy="711201"/>
          </a:xfrm>
          <a:custGeom>
            <a:avLst/>
            <a:gdLst>
              <a:gd name="T0" fmla="*/ 84774 w 862330"/>
              <a:gd name="T1" fmla="*/ 0 h 508635"/>
              <a:gd name="T2" fmla="*/ 862330 w 862330"/>
              <a:gd name="T3" fmla="*/ 0 h 508635"/>
              <a:gd name="T4" fmla="*/ 862330 w 862330"/>
              <a:gd name="T5" fmla="*/ 0 h 508635"/>
              <a:gd name="T6" fmla="*/ 862330 w 862330"/>
              <a:gd name="T7" fmla="*/ 423861 h 508635"/>
              <a:gd name="T8" fmla="*/ 777556 w 862330"/>
              <a:gd name="T9" fmla="*/ 508635 h 508635"/>
              <a:gd name="T10" fmla="*/ 0 w 862330"/>
              <a:gd name="T11" fmla="*/ 508635 h 508635"/>
              <a:gd name="T12" fmla="*/ 0 w 862330"/>
              <a:gd name="T13" fmla="*/ 508635 h 508635"/>
              <a:gd name="T14" fmla="*/ 0 w 862330"/>
              <a:gd name="T15" fmla="*/ 84774 h 508635"/>
              <a:gd name="T16" fmla="*/ 84774 w 862330"/>
              <a:gd name="T17" fmla="*/ 0 h 5086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62330"/>
              <a:gd name="T28" fmla="*/ 0 h 508635"/>
              <a:gd name="T29" fmla="*/ 862330 w 862330"/>
              <a:gd name="T30" fmla="*/ 508635 h 5086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62330" h="508635">
                <a:moveTo>
                  <a:pt x="84774" y="0"/>
                </a:moveTo>
                <a:lnTo>
                  <a:pt x="862330" y="0"/>
                </a:lnTo>
                <a:lnTo>
                  <a:pt x="862330" y="423861"/>
                </a:lnTo>
                <a:cubicBezTo>
                  <a:pt x="862330" y="470680"/>
                  <a:pt x="824375" y="508635"/>
                  <a:pt x="777556" y="508635"/>
                </a:cubicBezTo>
                <a:lnTo>
                  <a:pt x="0" y="508635"/>
                </a:lnTo>
                <a:lnTo>
                  <a:pt x="0" y="84774"/>
                </a:lnTo>
                <a:cubicBezTo>
                  <a:pt x="0" y="37955"/>
                  <a:pt x="37955" y="0"/>
                  <a:pt x="84774" y="0"/>
                </a:cubicBezTo>
                <a:close/>
              </a:path>
            </a:pathLst>
          </a:cu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Thinking</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ound Diagonal Corner Rectangle 29"/>
          <p:cNvSpPr>
            <a:spLocks/>
          </p:cNvSpPr>
          <p:nvPr/>
        </p:nvSpPr>
        <p:spPr bwMode="auto">
          <a:xfrm>
            <a:off x="1403648" y="5813197"/>
            <a:ext cx="1196014" cy="630937"/>
          </a:xfrm>
          <a:custGeom>
            <a:avLst/>
            <a:gdLst>
              <a:gd name="T0" fmla="*/ 84774 w 906780"/>
              <a:gd name="T1" fmla="*/ 0 h 508635"/>
              <a:gd name="T2" fmla="*/ 906780 w 906780"/>
              <a:gd name="T3" fmla="*/ 0 h 508635"/>
              <a:gd name="T4" fmla="*/ 906780 w 906780"/>
              <a:gd name="T5" fmla="*/ 0 h 508635"/>
              <a:gd name="T6" fmla="*/ 906780 w 906780"/>
              <a:gd name="T7" fmla="*/ 423861 h 508635"/>
              <a:gd name="T8" fmla="*/ 822006 w 906780"/>
              <a:gd name="T9" fmla="*/ 508635 h 508635"/>
              <a:gd name="T10" fmla="*/ 0 w 906780"/>
              <a:gd name="T11" fmla="*/ 508635 h 508635"/>
              <a:gd name="T12" fmla="*/ 0 w 906780"/>
              <a:gd name="T13" fmla="*/ 508635 h 508635"/>
              <a:gd name="T14" fmla="*/ 0 w 906780"/>
              <a:gd name="T15" fmla="*/ 84774 h 508635"/>
              <a:gd name="T16" fmla="*/ 84774 w 906780"/>
              <a:gd name="T17" fmla="*/ 0 h 5086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6780"/>
              <a:gd name="T28" fmla="*/ 0 h 508635"/>
              <a:gd name="T29" fmla="*/ 906780 w 906780"/>
              <a:gd name="T30" fmla="*/ 508635 h 5086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6780" h="508635">
                <a:moveTo>
                  <a:pt x="84774" y="0"/>
                </a:moveTo>
                <a:lnTo>
                  <a:pt x="906780" y="0"/>
                </a:lnTo>
                <a:lnTo>
                  <a:pt x="906780" y="423861"/>
                </a:lnTo>
                <a:cubicBezTo>
                  <a:pt x="906780" y="470680"/>
                  <a:pt x="868825" y="508635"/>
                  <a:pt x="822006" y="508635"/>
                </a:cubicBezTo>
                <a:lnTo>
                  <a:pt x="0" y="508635"/>
                </a:lnTo>
                <a:lnTo>
                  <a:pt x="0" y="84774"/>
                </a:lnTo>
                <a:cubicBezTo>
                  <a:pt x="0" y="37955"/>
                  <a:pt x="37955" y="0"/>
                  <a:pt x="84774" y="0"/>
                </a:cubicBezTo>
                <a:close/>
              </a:path>
            </a:pathLst>
          </a:cu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Skills and Attitudes</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ound Diagonal Corner Rectangle 2048"/>
          <p:cNvSpPr>
            <a:spLocks/>
          </p:cNvSpPr>
          <p:nvPr/>
        </p:nvSpPr>
        <p:spPr bwMode="auto">
          <a:xfrm>
            <a:off x="6661724" y="5836122"/>
            <a:ext cx="1222644" cy="608013"/>
          </a:xfrm>
          <a:custGeom>
            <a:avLst/>
            <a:gdLst>
              <a:gd name="T0" fmla="*/ 84774 w 942340"/>
              <a:gd name="T1" fmla="*/ 0 h 508635"/>
              <a:gd name="T2" fmla="*/ 942340 w 942340"/>
              <a:gd name="T3" fmla="*/ 0 h 508635"/>
              <a:gd name="T4" fmla="*/ 942340 w 942340"/>
              <a:gd name="T5" fmla="*/ 0 h 508635"/>
              <a:gd name="T6" fmla="*/ 942340 w 942340"/>
              <a:gd name="T7" fmla="*/ 423861 h 508635"/>
              <a:gd name="T8" fmla="*/ 857566 w 942340"/>
              <a:gd name="T9" fmla="*/ 508635 h 508635"/>
              <a:gd name="T10" fmla="*/ 0 w 942340"/>
              <a:gd name="T11" fmla="*/ 508635 h 508635"/>
              <a:gd name="T12" fmla="*/ 0 w 942340"/>
              <a:gd name="T13" fmla="*/ 508635 h 508635"/>
              <a:gd name="T14" fmla="*/ 0 w 942340"/>
              <a:gd name="T15" fmla="*/ 84774 h 508635"/>
              <a:gd name="T16" fmla="*/ 84774 w 942340"/>
              <a:gd name="T17" fmla="*/ 0 h 5086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2340"/>
              <a:gd name="T28" fmla="*/ 0 h 508635"/>
              <a:gd name="T29" fmla="*/ 942340 w 942340"/>
              <a:gd name="T30" fmla="*/ 508635 h 5086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2340" h="508635">
                <a:moveTo>
                  <a:pt x="84774" y="0"/>
                </a:moveTo>
                <a:lnTo>
                  <a:pt x="942340" y="0"/>
                </a:lnTo>
                <a:lnTo>
                  <a:pt x="942340" y="423861"/>
                </a:lnTo>
                <a:cubicBezTo>
                  <a:pt x="942340" y="470680"/>
                  <a:pt x="904385" y="508635"/>
                  <a:pt x="857566" y="508635"/>
                </a:cubicBezTo>
                <a:lnTo>
                  <a:pt x="0" y="508635"/>
                </a:lnTo>
                <a:lnTo>
                  <a:pt x="0" y="84774"/>
                </a:lnTo>
                <a:cubicBezTo>
                  <a:pt x="0" y="37955"/>
                  <a:pt x="37955" y="0"/>
                  <a:pt x="84774" y="0"/>
                </a:cubicBezTo>
                <a:close/>
              </a:path>
            </a:pathLst>
          </a:cu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Reflective Practice</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Curved Down Arrow 9"/>
          <p:cNvSpPr/>
          <p:nvPr/>
        </p:nvSpPr>
        <p:spPr>
          <a:xfrm>
            <a:off x="2627784" y="103187"/>
            <a:ext cx="4063365" cy="708025"/>
          </a:xfrm>
          <a:prstGeom prst="curvedDownArrow">
            <a:avLst/>
          </a:prstGeom>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Curved Down Arrow 10"/>
          <p:cNvSpPr/>
          <p:nvPr/>
        </p:nvSpPr>
        <p:spPr>
          <a:xfrm rot="5400000">
            <a:off x="5628989" y="3238414"/>
            <a:ext cx="4510757" cy="638810"/>
          </a:xfrm>
          <a:prstGeom prst="curvedDownArrow">
            <a:avLst/>
          </a:prstGeom>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Curved Down Arrow 11"/>
          <p:cNvSpPr/>
          <p:nvPr/>
        </p:nvSpPr>
        <p:spPr>
          <a:xfrm rot="10800000">
            <a:off x="2525077" y="6090123"/>
            <a:ext cx="4093845" cy="708025"/>
          </a:xfrm>
          <a:prstGeom prst="curvedDownArrow">
            <a:avLst/>
          </a:prstGeom>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Curved Down Arrow 12"/>
          <p:cNvSpPr/>
          <p:nvPr/>
        </p:nvSpPr>
        <p:spPr>
          <a:xfrm rot="16200000">
            <a:off x="-841483" y="3099080"/>
            <a:ext cx="4490261" cy="638810"/>
          </a:xfrm>
          <a:prstGeom prst="curvedDownArrow">
            <a:avLst/>
          </a:prstGeom>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1"/>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itchFamily="34" charset="0"/>
                <a:cs typeface="Arial" pitchFamily="34" charset="0"/>
              </a:rPr>
              <a:t/>
            </a:r>
            <a:br>
              <a:rPr kumimoji="0" lang="en-GB" altLang="en-US" sz="1800" b="0" i="0" u="none" strike="noStrike" cap="none" normalizeH="0" baseline="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6"/>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94701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Skills and Attitudes</a:t>
            </a:r>
            <a:endParaRPr lang="en-GB" dirty="0">
              <a:solidFill>
                <a:srgbClr val="00B0F0"/>
              </a:solidFill>
            </a:endParaRPr>
          </a:p>
        </p:txBody>
      </p:sp>
      <p:pic>
        <p:nvPicPr>
          <p:cNvPr id="4" name="Picture 3" descr="toddl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Diagram 4"/>
          <p:cNvGraphicFramePr/>
          <p:nvPr>
            <p:extLst>
              <p:ext uri="{D42A27DB-BD31-4B8C-83A1-F6EECF244321}">
                <p14:modId xmlns:p14="http://schemas.microsoft.com/office/powerpoint/2010/main" val="3181117083"/>
              </p:ext>
            </p:extLst>
          </p:nvPr>
        </p:nvGraphicFramePr>
        <p:xfrm>
          <a:off x="467544" y="1268760"/>
          <a:ext cx="8352928" cy="50405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34129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Areas within the Dimensions</a:t>
            </a:r>
            <a:endParaRPr lang="en-GB" dirty="0">
              <a:solidFill>
                <a:srgbClr val="00B0F0"/>
              </a:solidFill>
            </a:endParaRPr>
          </a:p>
        </p:txBody>
      </p:sp>
      <p:sp>
        <p:nvSpPr>
          <p:cNvPr id="3" name="Content Placeholder 2"/>
          <p:cNvSpPr>
            <a:spLocks noGrp="1"/>
          </p:cNvSpPr>
          <p:nvPr>
            <p:ph idx="1"/>
          </p:nvPr>
        </p:nvSpPr>
        <p:spPr>
          <a:xfrm>
            <a:off x="457200" y="1340768"/>
            <a:ext cx="8229600" cy="4785395"/>
          </a:xfrm>
        </p:spPr>
        <p:txBody>
          <a:bodyPr>
            <a:noAutofit/>
          </a:bodyPr>
          <a:lstStyle/>
          <a:p>
            <a:pPr marL="514350" indent="-514350">
              <a:buFont typeface="+mj-lt"/>
              <a:buAutoNum type="arabicPeriod"/>
            </a:pPr>
            <a:r>
              <a:rPr lang="en-GB" b="1" dirty="0" smtClean="0">
                <a:solidFill>
                  <a:srgbClr val="00B0F0"/>
                </a:solidFill>
              </a:rPr>
              <a:t>Family, Home and Environmental Factors</a:t>
            </a:r>
          </a:p>
          <a:p>
            <a:pPr marL="400050" lvl="1" indent="0">
              <a:buNone/>
            </a:pPr>
            <a:r>
              <a:rPr lang="en-GB" sz="3200" dirty="0" smtClean="0">
                <a:solidFill>
                  <a:srgbClr val="00B0F0"/>
                </a:solidFill>
              </a:rPr>
              <a:t>1.1 Environmental Factors</a:t>
            </a:r>
          </a:p>
          <a:p>
            <a:pPr marL="400050" lvl="1" indent="0">
              <a:buNone/>
            </a:pPr>
            <a:r>
              <a:rPr lang="en-GB" sz="3200" dirty="0">
                <a:solidFill>
                  <a:srgbClr val="00B0F0"/>
                </a:solidFill>
              </a:rPr>
              <a:t>	</a:t>
            </a:r>
            <a:r>
              <a:rPr lang="en-GB" sz="3200" dirty="0" smtClean="0">
                <a:solidFill>
                  <a:srgbClr val="00B0F0"/>
                </a:solidFill>
              </a:rPr>
              <a:t> Housing</a:t>
            </a:r>
          </a:p>
          <a:p>
            <a:pPr marL="400050" lvl="1" indent="0">
              <a:buNone/>
            </a:pPr>
            <a:r>
              <a:rPr lang="en-GB" sz="3200" dirty="0">
                <a:solidFill>
                  <a:srgbClr val="00B0F0"/>
                </a:solidFill>
              </a:rPr>
              <a:t>	</a:t>
            </a:r>
            <a:r>
              <a:rPr lang="en-GB" sz="3200" dirty="0" smtClean="0">
                <a:solidFill>
                  <a:srgbClr val="00B0F0"/>
                </a:solidFill>
              </a:rPr>
              <a:t> Safe and Stimulating</a:t>
            </a:r>
          </a:p>
          <a:p>
            <a:pPr marL="400050" lvl="1" indent="0">
              <a:buNone/>
            </a:pPr>
            <a:r>
              <a:rPr lang="en-GB" sz="3200" dirty="0" smtClean="0">
                <a:solidFill>
                  <a:srgbClr val="00B0F0"/>
                </a:solidFill>
              </a:rPr>
              <a:t>1.2 Family</a:t>
            </a:r>
          </a:p>
          <a:p>
            <a:pPr marL="400050" lvl="1" indent="0">
              <a:buNone/>
            </a:pPr>
            <a:r>
              <a:rPr lang="en-GB" sz="3200" dirty="0">
                <a:solidFill>
                  <a:srgbClr val="00B0F0"/>
                </a:solidFill>
              </a:rPr>
              <a:t>	</a:t>
            </a:r>
            <a:r>
              <a:rPr lang="en-GB" sz="3200" dirty="0" smtClean="0">
                <a:solidFill>
                  <a:srgbClr val="00B0F0"/>
                </a:solidFill>
              </a:rPr>
              <a:t> Demographics of Family and Life Style</a:t>
            </a:r>
          </a:p>
          <a:p>
            <a:pPr marL="400050" lvl="1" indent="0">
              <a:buNone/>
            </a:pPr>
            <a:r>
              <a:rPr lang="en-GB" sz="3200" dirty="0">
                <a:solidFill>
                  <a:srgbClr val="00B0F0"/>
                </a:solidFill>
              </a:rPr>
              <a:t>	</a:t>
            </a:r>
            <a:r>
              <a:rPr lang="en-GB" sz="3200" dirty="0" smtClean="0">
                <a:solidFill>
                  <a:srgbClr val="00B0F0"/>
                </a:solidFill>
              </a:rPr>
              <a:t> Home Language and Additional Languages</a:t>
            </a:r>
          </a:p>
          <a:p>
            <a:pPr marL="0" indent="0">
              <a:buNone/>
            </a:pPr>
            <a:r>
              <a:rPr lang="en-GB" dirty="0">
                <a:solidFill>
                  <a:srgbClr val="00B0F0"/>
                </a:solidFill>
              </a:rPr>
              <a:t>	</a:t>
            </a:r>
            <a:endParaRPr lang="en-GB" dirty="0" smtClean="0">
              <a:solidFill>
                <a:srgbClr val="00B0F0"/>
              </a:solidFill>
            </a:endParaRPr>
          </a:p>
          <a:p>
            <a:pPr marL="400050" lvl="1" indent="0">
              <a:buNone/>
            </a:pPr>
            <a:endParaRPr lang="en-GB" sz="3200" dirty="0" smtClean="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196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GB" b="1" dirty="0" smtClean="0">
                <a:solidFill>
                  <a:srgbClr val="00B0F0"/>
                </a:solidFill>
              </a:rPr>
              <a:t>2. Health of the Toddlers’</a:t>
            </a:r>
          </a:p>
          <a:p>
            <a:pPr marL="0" indent="0">
              <a:buNone/>
            </a:pPr>
            <a:r>
              <a:rPr lang="en-GB" dirty="0" smtClean="0">
                <a:solidFill>
                  <a:srgbClr val="00B0F0"/>
                </a:solidFill>
              </a:rPr>
              <a:t>     2.1 Physical and Mental Health</a:t>
            </a:r>
          </a:p>
          <a:p>
            <a:pPr marL="0" indent="0">
              <a:buNone/>
            </a:pPr>
            <a:r>
              <a:rPr lang="en-GB" dirty="0" smtClean="0">
                <a:solidFill>
                  <a:srgbClr val="00B0F0"/>
                </a:solidFill>
              </a:rPr>
              <a:t>	  Health and Childhood Illness</a:t>
            </a:r>
          </a:p>
          <a:p>
            <a:pPr marL="0" indent="0">
              <a:buNone/>
            </a:pPr>
            <a:r>
              <a:rPr lang="en-GB" dirty="0">
                <a:solidFill>
                  <a:srgbClr val="00B0F0"/>
                </a:solidFill>
              </a:rPr>
              <a:t>	</a:t>
            </a:r>
            <a:r>
              <a:rPr lang="en-GB" dirty="0" smtClean="0">
                <a:solidFill>
                  <a:srgbClr val="00B0F0"/>
                </a:solidFill>
              </a:rPr>
              <a:t>  Needs and Abilities</a:t>
            </a:r>
          </a:p>
          <a:p>
            <a:pPr marL="0" indent="0">
              <a:buNone/>
            </a:pPr>
            <a:r>
              <a:rPr lang="en-GB" dirty="0">
                <a:solidFill>
                  <a:srgbClr val="00B0F0"/>
                </a:solidFill>
              </a:rPr>
              <a:t>	</a:t>
            </a:r>
            <a:r>
              <a:rPr lang="en-GB" dirty="0" smtClean="0">
                <a:solidFill>
                  <a:srgbClr val="00B0F0"/>
                </a:solidFill>
              </a:rPr>
              <a:t>  Factors that Inhibit Wellbeing</a:t>
            </a:r>
          </a:p>
          <a:p>
            <a:pPr marL="0" indent="0">
              <a:buNone/>
            </a:pPr>
            <a:r>
              <a:rPr lang="en-GB" dirty="0" smtClean="0">
                <a:solidFill>
                  <a:srgbClr val="00B0F0"/>
                </a:solidFill>
              </a:rPr>
              <a:t>     2.2 Health Checks</a:t>
            </a:r>
          </a:p>
          <a:p>
            <a:pPr marL="0" indent="0">
              <a:buNone/>
            </a:pPr>
            <a:r>
              <a:rPr lang="en-GB" dirty="0">
                <a:solidFill>
                  <a:srgbClr val="00B0F0"/>
                </a:solidFill>
              </a:rPr>
              <a:t>	</a:t>
            </a:r>
            <a:r>
              <a:rPr lang="en-GB" dirty="0" smtClean="0">
                <a:solidFill>
                  <a:srgbClr val="00B0F0"/>
                </a:solidFill>
              </a:rPr>
              <a:t>  Immunisations		</a:t>
            </a:r>
            <a:endParaRPr lang="en-GB" dirty="0">
              <a:solidFill>
                <a:srgbClr val="00B0F0"/>
              </a:solidFill>
            </a:endParaRPr>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567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20000"/>
          </a:bodyPr>
          <a:lstStyle/>
          <a:p>
            <a:pPr marL="0" indent="0">
              <a:buNone/>
            </a:pPr>
            <a:r>
              <a:rPr lang="en-GB" b="1" dirty="0">
                <a:solidFill>
                  <a:srgbClr val="00B0F0"/>
                </a:solidFill>
              </a:rPr>
              <a:t>3</a:t>
            </a:r>
            <a:r>
              <a:rPr lang="en-GB" b="1" dirty="0" smtClean="0">
                <a:solidFill>
                  <a:srgbClr val="00B0F0"/>
                </a:solidFill>
              </a:rPr>
              <a:t>. Setting Environment for Toddlers’</a:t>
            </a:r>
          </a:p>
          <a:p>
            <a:pPr marL="0" indent="0">
              <a:buNone/>
            </a:pPr>
            <a:r>
              <a:rPr lang="en-GB" dirty="0" smtClean="0">
                <a:solidFill>
                  <a:srgbClr val="00B0F0"/>
                </a:solidFill>
              </a:rPr>
              <a:t>     3.1 Opportunities for Play and Learning</a:t>
            </a:r>
          </a:p>
          <a:p>
            <a:pPr marL="0" indent="0">
              <a:buNone/>
            </a:pPr>
            <a:r>
              <a:rPr lang="en-GB" dirty="0" smtClean="0">
                <a:solidFill>
                  <a:srgbClr val="00B0F0"/>
                </a:solidFill>
              </a:rPr>
              <a:t>     3.2 Health and Safety</a:t>
            </a:r>
          </a:p>
          <a:p>
            <a:pPr marL="0" indent="0">
              <a:buNone/>
            </a:pPr>
            <a:r>
              <a:rPr lang="en-GB" dirty="0" smtClean="0">
                <a:solidFill>
                  <a:srgbClr val="00B0F0"/>
                </a:solidFill>
              </a:rPr>
              <a:t>     3.3 Learning Environment</a:t>
            </a:r>
          </a:p>
          <a:p>
            <a:pPr marL="0" indent="0">
              <a:buNone/>
            </a:pPr>
            <a:r>
              <a:rPr lang="en-GB" dirty="0">
                <a:solidFill>
                  <a:srgbClr val="00B0F0"/>
                </a:solidFill>
              </a:rPr>
              <a:t>	 </a:t>
            </a:r>
            <a:r>
              <a:rPr lang="en-GB" dirty="0" smtClean="0">
                <a:solidFill>
                  <a:srgbClr val="00B0F0"/>
                </a:solidFill>
              </a:rPr>
              <a:t> Physical Environment</a:t>
            </a:r>
          </a:p>
          <a:p>
            <a:pPr marL="0" indent="0">
              <a:buNone/>
            </a:pPr>
            <a:r>
              <a:rPr lang="en-GB" dirty="0">
                <a:solidFill>
                  <a:srgbClr val="00B0F0"/>
                </a:solidFill>
              </a:rPr>
              <a:t>	</a:t>
            </a:r>
            <a:r>
              <a:rPr lang="en-GB" dirty="0" smtClean="0">
                <a:solidFill>
                  <a:srgbClr val="00B0F0"/>
                </a:solidFill>
              </a:rPr>
              <a:t>  Social Environment</a:t>
            </a:r>
          </a:p>
          <a:p>
            <a:pPr marL="0" indent="0">
              <a:buNone/>
            </a:pPr>
            <a:r>
              <a:rPr lang="en-GB" dirty="0">
                <a:solidFill>
                  <a:srgbClr val="00B0F0"/>
                </a:solidFill>
              </a:rPr>
              <a:t>	</a:t>
            </a:r>
            <a:r>
              <a:rPr lang="en-GB" dirty="0" smtClean="0">
                <a:solidFill>
                  <a:srgbClr val="00B0F0"/>
                </a:solidFill>
              </a:rPr>
              <a:t>  Emotional Environment</a:t>
            </a:r>
          </a:p>
          <a:p>
            <a:pPr marL="0" indent="0">
              <a:buNone/>
            </a:pPr>
            <a:r>
              <a:rPr lang="en-GB" dirty="0">
                <a:solidFill>
                  <a:srgbClr val="00B0F0"/>
                </a:solidFill>
              </a:rPr>
              <a:t>	 </a:t>
            </a:r>
            <a:r>
              <a:rPr lang="en-GB" dirty="0" smtClean="0">
                <a:solidFill>
                  <a:srgbClr val="00B0F0"/>
                </a:solidFill>
              </a:rPr>
              <a:t> Cognitive and Language Environment</a:t>
            </a:r>
          </a:p>
          <a:p>
            <a:pPr marL="0" indent="0">
              <a:buNone/>
            </a:pPr>
            <a:r>
              <a:rPr lang="en-GB" dirty="0" smtClean="0">
                <a:solidFill>
                  <a:srgbClr val="00B0F0"/>
                </a:solidFill>
              </a:rPr>
              <a:t>     3.4 Practitioner training and experience</a:t>
            </a:r>
          </a:p>
          <a:p>
            <a:pPr marL="0" indent="0">
              <a:buNone/>
            </a:pPr>
            <a:r>
              <a:rPr lang="en-GB" dirty="0">
                <a:solidFill>
                  <a:srgbClr val="00B0F0"/>
                </a:solidFill>
              </a:rPr>
              <a:t>	</a:t>
            </a:r>
            <a:r>
              <a:rPr lang="en-GB" dirty="0" smtClean="0">
                <a:solidFill>
                  <a:srgbClr val="00B0F0"/>
                </a:solidFill>
              </a:rPr>
              <a:t>  Your Professional Role</a:t>
            </a:r>
          </a:p>
          <a:p>
            <a:pPr marL="0" indent="0">
              <a:buNone/>
            </a:pPr>
            <a:r>
              <a:rPr lang="en-GB" dirty="0">
                <a:solidFill>
                  <a:srgbClr val="00B0F0"/>
                </a:solidFill>
              </a:rPr>
              <a:t>	</a:t>
            </a:r>
            <a:r>
              <a:rPr lang="en-GB" dirty="0" smtClean="0">
                <a:solidFill>
                  <a:srgbClr val="00B0F0"/>
                </a:solidFill>
              </a:rPr>
              <a:t>  Key Person </a:t>
            </a:r>
            <a:r>
              <a:rPr lang="en-GB" dirty="0" err="1" smtClean="0">
                <a:solidFill>
                  <a:srgbClr val="00B0F0"/>
                </a:solidFill>
              </a:rPr>
              <a:t>Approeach</a:t>
            </a:r>
            <a:endParaRPr lang="en-GB" dirty="0"/>
          </a:p>
        </p:txBody>
      </p:sp>
      <p:pic>
        <p:nvPicPr>
          <p:cNvPr id="4" name="Picture 3" descr="toddl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3157"/>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7763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791</Words>
  <Application>Microsoft Office PowerPoint</Application>
  <PresentationFormat>On-screen Show (4:3)</PresentationFormat>
  <Paragraphs>129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ToWe Project:  Toddlers’ Wellbeing  </vt:lpstr>
      <vt:lpstr>PowerPoint Presentation</vt:lpstr>
      <vt:lpstr>International and National Context of Wellbeing:</vt:lpstr>
      <vt:lpstr>UNICEF Report Card 11</vt:lpstr>
      <vt:lpstr>PowerPoint Presentation</vt:lpstr>
      <vt:lpstr>Skills and Attitudes</vt:lpstr>
      <vt:lpstr>Areas within the Dimensions</vt:lpstr>
      <vt:lpstr>PowerPoint Presentation</vt:lpstr>
      <vt:lpstr>PowerPoint Presentation</vt:lpstr>
      <vt:lpstr>PowerPoint Presentation</vt:lpstr>
      <vt:lpstr>PowerPoint Presentation</vt:lpstr>
      <vt:lpstr>Action Planning</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ToWe Project:  Toddlers’ Wellbeing  </dc:title>
  <dc:creator>Sutherland, Helen</dc:creator>
  <cp:lastModifiedBy>Sutherland, Helen</cp:lastModifiedBy>
  <cp:revision>9</cp:revision>
  <dcterms:created xsi:type="dcterms:W3CDTF">2017-06-19T08:17:10Z</dcterms:created>
  <dcterms:modified xsi:type="dcterms:W3CDTF">2017-06-19T12:28:30Z</dcterms:modified>
</cp:coreProperties>
</file>