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9" r:id="rId5"/>
    <p:sldId id="258" r:id="rId6"/>
    <p:sldId id="266" r:id="rId7"/>
    <p:sldId id="270" r:id="rId8"/>
    <p:sldId id="271" r:id="rId9"/>
    <p:sldId id="272" r:id="rId10"/>
    <p:sldId id="267" r:id="rId11"/>
    <p:sldId id="263" r:id="rId12"/>
    <p:sldId id="268" r:id="rId13"/>
    <p:sldId id="274" r:id="rId14"/>
    <p:sldId id="273" r:id="rId1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55" d="100"/>
          <a:sy n="55" d="100"/>
        </p:scale>
        <p:origin x="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06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521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6857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312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7130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861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667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469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639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356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3602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A44C5-4618-4BBE-A5A0-941B12F2A0CF}" type="datetimeFigureOut">
              <a:rPr lang="nb-NO" smtClean="0"/>
              <a:t>15.10.2018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6D08E-4B96-4B5E-987B-B3C84FDD8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985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oddlerswellbeing.e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99505"/>
            <a:ext cx="9144000" cy="3310458"/>
          </a:xfrm>
        </p:spPr>
        <p:txBody>
          <a:bodyPr/>
          <a:lstStyle/>
          <a:p>
            <a:r>
              <a:rPr lang="nb-NO" dirty="0" err="1" smtClean="0"/>
              <a:t>Listening</a:t>
            </a:r>
            <a:r>
              <a:rPr lang="nb-NO" dirty="0" smtClean="0"/>
              <a:t> to </a:t>
            </a:r>
            <a:r>
              <a:rPr lang="nb-NO" dirty="0" err="1" smtClean="0"/>
              <a:t>toddlers</a:t>
            </a:r>
            <a:r>
              <a:rPr lang="nb-NO" dirty="0" smtClean="0"/>
              <a:t>’ </a:t>
            </a:r>
            <a:r>
              <a:rPr lang="nb-NO" dirty="0" err="1" smtClean="0"/>
              <a:t>voice</a:t>
            </a:r>
            <a:r>
              <a:rPr lang="nb-NO" dirty="0" smtClean="0"/>
              <a:t> and </a:t>
            </a:r>
            <a:r>
              <a:rPr lang="nb-NO" dirty="0" err="1" smtClean="0"/>
              <a:t>expressions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17366"/>
          </a:xfrm>
        </p:spPr>
        <p:txBody>
          <a:bodyPr>
            <a:normAutofit/>
          </a:bodyPr>
          <a:lstStyle/>
          <a:p>
            <a:endParaRPr lang="nb-NO" b="1" dirty="0" smtClean="0"/>
          </a:p>
          <a:p>
            <a:r>
              <a:rPr lang="nb-NO" b="1" dirty="0" smtClean="0"/>
              <a:t>Yngve Rosell &amp; Monika Röthle, </a:t>
            </a:r>
            <a:r>
              <a:rPr lang="nb-NO" b="1" dirty="0" err="1" smtClean="0"/>
              <a:t>University</a:t>
            </a:r>
            <a:r>
              <a:rPr lang="nb-NO" b="1" dirty="0" smtClean="0"/>
              <a:t> </a:t>
            </a:r>
            <a:r>
              <a:rPr lang="nb-NO" b="1" dirty="0" err="1" smtClean="0"/>
              <a:t>of</a:t>
            </a:r>
            <a:r>
              <a:rPr lang="nb-NO" b="1" dirty="0" smtClean="0"/>
              <a:t> Stavanger NORWAY</a:t>
            </a:r>
            <a:endParaRPr lang="nb-NO" b="1" dirty="0"/>
          </a:p>
          <a:p>
            <a:r>
              <a:rPr lang="nb-NO" dirty="0" smtClean="0"/>
              <a:t>EECERA 27th Conference 30. 8. 2018, Bologna</a:t>
            </a:r>
          </a:p>
          <a:p>
            <a:r>
              <a:rPr lang="nb-NO" dirty="0" smtClean="0">
                <a:hlinkClick r:id="rId2"/>
              </a:rPr>
              <a:t>www.toddlerswellbeing.eu</a:t>
            </a:r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4" name="Imagen 4" descr="https://lh5.googleusercontent.com/f3524yQqizsIx5v4h22KQZ5k5bbStY5RddtI0l-ySjnZOBwV7ZHJzlKB-BmHmy-WnSiuOy3DQuCxetrOZDBJSkfhudWllHyuLuu-qs9wELGhWrXbIuHUIk4p0ocNR5b70HUuu8314ioMItgur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9136" y="229371"/>
            <a:ext cx="3811429" cy="162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toddl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73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Data </a:t>
            </a:r>
            <a:r>
              <a:rPr lang="nb-NO" dirty="0" err="1" smtClean="0"/>
              <a:t>collection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199" y="1690688"/>
            <a:ext cx="10832869" cy="44862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b-NO" sz="3500" dirty="0" smtClean="0"/>
              <a:t>3 </a:t>
            </a:r>
            <a:r>
              <a:rPr lang="nb-NO" sz="3500" dirty="0" err="1" smtClean="0"/>
              <a:t>Questionaires</a:t>
            </a:r>
            <a:r>
              <a:rPr lang="nb-NO" sz="3500" dirty="0" smtClean="0"/>
              <a:t>, 12 </a:t>
            </a:r>
            <a:r>
              <a:rPr lang="nb-NO" sz="3500" dirty="0" err="1" smtClean="0"/>
              <a:t>focus</a:t>
            </a:r>
            <a:r>
              <a:rPr lang="nb-NO" sz="3500" dirty="0" smtClean="0"/>
              <a:t> </a:t>
            </a:r>
            <a:r>
              <a:rPr lang="nb-NO" sz="3500" dirty="0" err="1"/>
              <a:t>group</a:t>
            </a:r>
            <a:r>
              <a:rPr lang="nb-NO" sz="3500" dirty="0"/>
              <a:t> </a:t>
            </a:r>
            <a:r>
              <a:rPr lang="nb-NO" sz="3500" dirty="0" err="1" smtClean="0"/>
              <a:t>interviews</a:t>
            </a:r>
            <a:endParaRPr lang="nb-NO" sz="3500" dirty="0" smtClean="0"/>
          </a:p>
          <a:p>
            <a:pPr marL="0" indent="0">
              <a:buNone/>
            </a:pPr>
            <a:r>
              <a:rPr lang="nb-NO" dirty="0" smtClean="0"/>
              <a:t>				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1 </a:t>
            </a:r>
            <a:r>
              <a:rPr lang="nb-NO" dirty="0" err="1" smtClean="0"/>
              <a:t>week</a:t>
            </a:r>
            <a:r>
              <a:rPr lang="nb-NO" dirty="0" smtClean="0"/>
              <a:t>                                           4 visitors from Spain, 2 visitors from Norway </a:t>
            </a:r>
            <a:endParaRPr lang="nb-NO" dirty="0"/>
          </a:p>
          <a:p>
            <a:pPr marL="0" indent="0">
              <a:buNone/>
            </a:pPr>
            <a:r>
              <a:rPr lang="nb-NO" dirty="0" smtClean="0"/>
              <a:t>                                             </a:t>
            </a:r>
          </a:p>
          <a:p>
            <a:pPr marL="0" indent="0">
              <a:buNone/>
            </a:pPr>
            <a:r>
              <a:rPr lang="nb-NO" dirty="0" smtClean="0"/>
              <a:t>    </a:t>
            </a:r>
          </a:p>
          <a:p>
            <a:pPr marL="0" indent="0">
              <a:buNone/>
            </a:pPr>
            <a:r>
              <a:rPr lang="nb-NO" dirty="0" smtClean="0"/>
              <a:t>  1 </a:t>
            </a:r>
            <a:r>
              <a:rPr lang="nb-NO" dirty="0" err="1" smtClean="0"/>
              <a:t>week</a:t>
            </a:r>
            <a:r>
              <a:rPr lang="nb-NO" dirty="0" smtClean="0"/>
              <a:t>                                            2 visitors from Norway, 2 visitors from UK</a:t>
            </a:r>
          </a:p>
          <a:p>
            <a:pPr marL="0" indent="0">
              <a:buNone/>
            </a:pPr>
            <a:r>
              <a:rPr lang="nb-NO" dirty="0" smtClean="0"/>
              <a:t>  </a:t>
            </a:r>
            <a:endParaRPr lang="nb-NO" dirty="0"/>
          </a:p>
          <a:p>
            <a:pPr marL="0" indent="0">
              <a:buNone/>
            </a:pPr>
            <a:r>
              <a:rPr lang="nb-NO" dirty="0" smtClean="0"/>
              <a:t>  1 </a:t>
            </a:r>
            <a:r>
              <a:rPr lang="nb-NO" dirty="0" err="1" smtClean="0"/>
              <a:t>week</a:t>
            </a:r>
            <a:r>
              <a:rPr lang="nb-NO" dirty="0"/>
              <a:t>	</a:t>
            </a:r>
            <a:r>
              <a:rPr lang="nb-NO" dirty="0" smtClean="0"/>
              <a:t>		         2 visitors from Norway, 4 visitors from Spain</a:t>
            </a:r>
            <a:endParaRPr lang="nb-NO" dirty="0"/>
          </a:p>
        </p:txBody>
      </p:sp>
      <p:sp>
        <p:nvSpPr>
          <p:cNvPr id="6" name="Ellipse 5"/>
          <p:cNvSpPr/>
          <p:nvPr/>
        </p:nvSpPr>
        <p:spPr>
          <a:xfrm>
            <a:off x="2360814" y="2498303"/>
            <a:ext cx="2261061" cy="97960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dirty="0" err="1" smtClean="0"/>
              <a:t>Jobshadowing</a:t>
            </a:r>
            <a:r>
              <a:rPr lang="nb-NO" dirty="0" smtClean="0"/>
              <a:t>  in Kingston, UK</a:t>
            </a:r>
            <a:endParaRPr lang="nb-NO" dirty="0"/>
          </a:p>
        </p:txBody>
      </p:sp>
      <p:sp>
        <p:nvSpPr>
          <p:cNvPr id="7" name="Ellipse 6"/>
          <p:cNvSpPr/>
          <p:nvPr/>
        </p:nvSpPr>
        <p:spPr>
          <a:xfrm>
            <a:off x="2377440" y="3799105"/>
            <a:ext cx="222781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dirty="0" err="1" smtClean="0"/>
              <a:t>Jobshadowing</a:t>
            </a:r>
            <a:r>
              <a:rPr lang="nb-NO" dirty="0" smtClean="0"/>
              <a:t> in Barcelona, Spain</a:t>
            </a:r>
            <a:endParaRPr lang="nb-NO" dirty="0"/>
          </a:p>
        </p:txBody>
      </p:sp>
      <p:sp>
        <p:nvSpPr>
          <p:cNvPr id="8" name="Ellipse 7"/>
          <p:cNvSpPr/>
          <p:nvPr/>
        </p:nvSpPr>
        <p:spPr>
          <a:xfrm>
            <a:off x="2360813" y="4939241"/>
            <a:ext cx="2227811" cy="9912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dirty="0" err="1" smtClean="0"/>
              <a:t>Jobshadowing</a:t>
            </a:r>
            <a:r>
              <a:rPr lang="nb-NO" dirty="0" smtClean="0"/>
              <a:t> in Sandnes , Norway</a:t>
            </a:r>
            <a:endParaRPr lang="nb-NO" dirty="0"/>
          </a:p>
        </p:txBody>
      </p:sp>
      <p:pic>
        <p:nvPicPr>
          <p:cNvPr id="9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375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032375" cy="1325563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How </a:t>
            </a:r>
            <a:r>
              <a:rPr lang="nb-NO" dirty="0" err="1"/>
              <a:t>did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setting partners </a:t>
            </a:r>
            <a:r>
              <a:rPr lang="nb-NO" dirty="0" err="1"/>
              <a:t>work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manual?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199" y="1825625"/>
            <a:ext cx="10766367" cy="4351338"/>
          </a:xfrm>
        </p:spPr>
        <p:txBody>
          <a:bodyPr/>
          <a:lstStyle/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err="1" smtClean="0"/>
              <a:t>committed</a:t>
            </a:r>
            <a:r>
              <a:rPr lang="nb-NO" dirty="0" smtClean="0"/>
              <a:t>, </a:t>
            </a:r>
            <a:r>
              <a:rPr lang="nb-NO" dirty="0" err="1" smtClean="0"/>
              <a:t>self-directed</a:t>
            </a:r>
            <a:r>
              <a:rPr lang="nb-NO" dirty="0" smtClean="0"/>
              <a:t>, </a:t>
            </a:r>
            <a:r>
              <a:rPr lang="nb-NO" dirty="0" err="1" smtClean="0"/>
              <a:t>adapted</a:t>
            </a:r>
            <a:r>
              <a:rPr lang="nb-NO" dirty="0" smtClean="0"/>
              <a:t> to </a:t>
            </a:r>
            <a:r>
              <a:rPr lang="nb-NO" dirty="0" err="1" smtClean="0"/>
              <a:t>local</a:t>
            </a:r>
            <a:r>
              <a:rPr lang="nb-NO" dirty="0" smtClean="0"/>
              <a:t> </a:t>
            </a:r>
            <a:r>
              <a:rPr lang="nb-NO" dirty="0" err="1" smtClean="0"/>
              <a:t>needs</a:t>
            </a:r>
            <a:r>
              <a:rPr lang="nb-NO" dirty="0" smtClean="0"/>
              <a:t> </a:t>
            </a:r>
            <a:endParaRPr lang="nb-NO" dirty="0"/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 smtClean="0"/>
              <a:t>Read and </a:t>
            </a:r>
            <a:r>
              <a:rPr lang="nb-NO" dirty="0" err="1" smtClean="0"/>
              <a:t>reflect</a:t>
            </a:r>
            <a:r>
              <a:rPr lang="nb-NO" dirty="0" smtClean="0"/>
              <a:t> in staff </a:t>
            </a:r>
            <a:r>
              <a:rPr lang="nb-NO" dirty="0" err="1" smtClean="0"/>
              <a:t>meetings</a:t>
            </a: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 err="1" smtClean="0"/>
              <a:t>Observe</a:t>
            </a:r>
            <a:r>
              <a:rPr lang="nb-NO" dirty="0" smtClean="0"/>
              <a:t> and </a:t>
            </a:r>
            <a:r>
              <a:rPr lang="nb-NO" dirty="0" err="1" smtClean="0"/>
              <a:t>reflect</a:t>
            </a:r>
            <a:r>
              <a:rPr lang="nb-NO" dirty="0" smtClean="0"/>
              <a:t>                              </a:t>
            </a:r>
            <a:r>
              <a:rPr lang="nb-NO" dirty="0" err="1" smtClean="0"/>
              <a:t>adjust</a:t>
            </a:r>
            <a:r>
              <a:rPr lang="nb-NO" dirty="0" smtClean="0"/>
              <a:t> / </a:t>
            </a:r>
            <a:r>
              <a:rPr lang="nb-NO" dirty="0" err="1" smtClean="0"/>
              <a:t>change</a:t>
            </a:r>
            <a:r>
              <a:rPr lang="nb-NO" dirty="0" smtClean="0"/>
              <a:t> modes </a:t>
            </a:r>
            <a:r>
              <a:rPr lang="nb-NO" dirty="0" err="1" smtClean="0"/>
              <a:t>of</a:t>
            </a:r>
            <a:r>
              <a:rPr lang="nb-NO" dirty="0" smtClean="0"/>
              <a:t> action</a:t>
            </a:r>
          </a:p>
        </p:txBody>
      </p:sp>
      <p:sp>
        <p:nvSpPr>
          <p:cNvPr id="4" name="Pil høyre 3"/>
          <p:cNvSpPr/>
          <p:nvPr/>
        </p:nvSpPr>
        <p:spPr>
          <a:xfrm>
            <a:off x="4655128" y="4555375"/>
            <a:ext cx="978408" cy="216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35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263" y="365125"/>
            <a:ext cx="11438312" cy="1325563"/>
          </a:xfrm>
        </p:spPr>
        <p:txBody>
          <a:bodyPr>
            <a:normAutofit/>
          </a:bodyPr>
          <a:lstStyle/>
          <a:p>
            <a:r>
              <a:rPr lang="nb-NO" dirty="0" err="1" smtClean="0"/>
              <a:t>Impact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EYPs</a:t>
            </a:r>
            <a:r>
              <a:rPr lang="nb-NO" dirty="0" smtClean="0"/>
              <a:t>’ </a:t>
            </a:r>
            <a:r>
              <a:rPr lang="nb-NO" dirty="0" err="1" smtClean="0"/>
              <a:t>knowledge</a:t>
            </a:r>
            <a:r>
              <a:rPr lang="nb-NO" dirty="0" smtClean="0"/>
              <a:t>, </a:t>
            </a:r>
            <a:r>
              <a:rPr lang="nb-NO" dirty="0" err="1" smtClean="0"/>
              <a:t>consciousness</a:t>
            </a:r>
            <a:r>
              <a:rPr lang="nb-NO" dirty="0" smtClean="0"/>
              <a:t> and </a:t>
            </a:r>
            <a:r>
              <a:rPr lang="nb-NO" dirty="0" err="1" smtClean="0"/>
              <a:t>ability</a:t>
            </a:r>
            <a:r>
              <a:rPr lang="nb-NO" dirty="0" smtClean="0"/>
              <a:t> to support </a:t>
            </a:r>
            <a:r>
              <a:rPr lang="nb-NO" dirty="0" err="1" smtClean="0"/>
              <a:t>toddlers</a:t>
            </a:r>
            <a:r>
              <a:rPr lang="nb-NO" dirty="0" smtClean="0"/>
              <a:t>’ play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198" y="1825625"/>
            <a:ext cx="11353801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sz="3100" b="1" dirty="0" err="1" smtClean="0"/>
              <a:t>Working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on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our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attitude</a:t>
            </a:r>
            <a:r>
              <a:rPr lang="nb-NO" sz="3100" dirty="0" smtClean="0"/>
              <a:t> be </a:t>
            </a:r>
            <a:r>
              <a:rPr lang="nb-NO" sz="3100" i="1" dirty="0" err="1" smtClean="0"/>
              <a:t>with</a:t>
            </a:r>
            <a:r>
              <a:rPr lang="nb-NO" sz="3100" dirty="0" smtClean="0"/>
              <a:t> </a:t>
            </a:r>
            <a:r>
              <a:rPr lang="nb-NO" sz="3100" dirty="0" err="1" smtClean="0"/>
              <a:t>the</a:t>
            </a:r>
            <a:r>
              <a:rPr lang="nb-NO" sz="3100" dirty="0" smtClean="0"/>
              <a:t> </a:t>
            </a:r>
            <a:r>
              <a:rPr lang="nb-NO" sz="3100" dirty="0" err="1" smtClean="0"/>
              <a:t>child</a:t>
            </a:r>
            <a:r>
              <a:rPr lang="nb-NO" sz="3100" dirty="0" smtClean="0"/>
              <a:t>, be a </a:t>
            </a:r>
            <a:r>
              <a:rPr lang="nb-NO" sz="3100" dirty="0" err="1" smtClean="0"/>
              <a:t>model</a:t>
            </a:r>
            <a:r>
              <a:rPr lang="nb-NO" sz="3100" dirty="0" smtClean="0"/>
              <a:t> </a:t>
            </a:r>
            <a:r>
              <a:rPr lang="nb-NO" sz="3100" dirty="0" err="1" smtClean="0"/>
              <a:t>of</a:t>
            </a:r>
            <a:r>
              <a:rPr lang="nb-NO" sz="3100" dirty="0" smtClean="0"/>
              <a:t> </a:t>
            </a:r>
            <a:r>
              <a:rPr lang="nb-NO" sz="3100" dirty="0" err="1" smtClean="0"/>
              <a:t>playfulness</a:t>
            </a:r>
            <a:endParaRPr lang="nb-NO" sz="3100" dirty="0" smtClean="0"/>
          </a:p>
          <a:p>
            <a:pPr marL="0" indent="0">
              <a:buNone/>
            </a:pPr>
            <a:r>
              <a:rPr lang="nb-NO" sz="3100" b="1" dirty="0" smtClean="0"/>
              <a:t>The </a:t>
            </a:r>
            <a:r>
              <a:rPr lang="nb-NO" sz="3100" b="1" dirty="0" err="1" smtClean="0"/>
              <a:t>educator’s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role</a:t>
            </a:r>
            <a:r>
              <a:rPr lang="nb-NO" sz="3100" b="1" dirty="0" smtClean="0"/>
              <a:t> in </a:t>
            </a:r>
            <a:r>
              <a:rPr lang="nb-NO" sz="3100" b="1" dirty="0" err="1" smtClean="0"/>
              <a:t>playtime</a:t>
            </a:r>
            <a:r>
              <a:rPr lang="nb-NO" sz="3100" b="1" dirty="0" smtClean="0"/>
              <a:t> </a:t>
            </a:r>
            <a:r>
              <a:rPr lang="nb-NO" sz="3100" dirty="0" err="1" smtClean="0"/>
              <a:t>no</a:t>
            </a:r>
            <a:r>
              <a:rPr lang="nb-NO" sz="3100" dirty="0" smtClean="0"/>
              <a:t> </a:t>
            </a:r>
            <a:r>
              <a:rPr lang="nb-NO" sz="3100" dirty="0" err="1" smtClean="0"/>
              <a:t>other</a:t>
            </a:r>
            <a:r>
              <a:rPr lang="nb-NO" sz="3100" dirty="0" smtClean="0"/>
              <a:t> (</a:t>
            </a:r>
            <a:r>
              <a:rPr lang="nb-NO" sz="3100" dirty="0" err="1" smtClean="0"/>
              <a:t>domestic</a:t>
            </a:r>
            <a:r>
              <a:rPr lang="nb-NO" sz="3100" dirty="0" smtClean="0"/>
              <a:t>) </a:t>
            </a:r>
            <a:r>
              <a:rPr lang="nb-NO" sz="3100" dirty="0" err="1" smtClean="0"/>
              <a:t>tasks</a:t>
            </a:r>
            <a:r>
              <a:rPr lang="nb-NO" sz="3100" dirty="0" smtClean="0"/>
              <a:t>, </a:t>
            </a:r>
            <a:r>
              <a:rPr lang="nb-NO" sz="3100" dirty="0" err="1" smtClean="0"/>
              <a:t>sit</a:t>
            </a:r>
            <a:r>
              <a:rPr lang="nb-NO" sz="3100" dirty="0" smtClean="0"/>
              <a:t> </a:t>
            </a:r>
            <a:r>
              <a:rPr lang="nb-NO" sz="3100" dirty="0" err="1" smtClean="0"/>
              <a:t>down</a:t>
            </a:r>
            <a:r>
              <a:rPr lang="nb-NO" sz="3100" dirty="0" smtClean="0"/>
              <a:t> and support </a:t>
            </a:r>
            <a:r>
              <a:rPr lang="nb-NO" sz="3100" dirty="0" err="1" smtClean="0"/>
              <a:t>interactions</a:t>
            </a:r>
            <a:r>
              <a:rPr lang="nb-NO" sz="3100" dirty="0" smtClean="0"/>
              <a:t> in play</a:t>
            </a:r>
          </a:p>
          <a:p>
            <a:pPr marL="0" indent="0">
              <a:buNone/>
            </a:pPr>
            <a:r>
              <a:rPr lang="nb-NO" sz="3100" b="1" dirty="0" err="1" smtClean="0"/>
              <a:t>Changing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the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view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of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the</a:t>
            </a:r>
            <a:r>
              <a:rPr lang="nb-NO" sz="3100" b="1" dirty="0" smtClean="0"/>
              <a:t> observer, </a:t>
            </a:r>
            <a:r>
              <a:rPr lang="nb-NO" sz="3100" b="1" dirty="0" err="1" smtClean="0"/>
              <a:t>interpretation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of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toddlers</a:t>
            </a:r>
            <a:r>
              <a:rPr lang="nb-NO" sz="3100" dirty="0" smtClean="0"/>
              <a:t> </a:t>
            </a:r>
            <a:r>
              <a:rPr lang="nb-NO" sz="3100" b="1" dirty="0" err="1" smtClean="0"/>
              <a:t>running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around</a:t>
            </a:r>
            <a:r>
              <a:rPr lang="nb-NO" sz="3100" dirty="0" smtClean="0"/>
              <a:t> </a:t>
            </a:r>
            <a:r>
              <a:rPr lang="nb-NO" sz="3100" dirty="0" err="1" smtClean="0"/>
              <a:t>before</a:t>
            </a:r>
            <a:r>
              <a:rPr lang="nb-NO" sz="3100" dirty="0" smtClean="0"/>
              <a:t> «</a:t>
            </a:r>
            <a:r>
              <a:rPr lang="nb-NO" sz="3100" dirty="0" err="1" smtClean="0"/>
              <a:t>noise</a:t>
            </a:r>
            <a:r>
              <a:rPr lang="nb-NO" sz="3100" dirty="0" smtClean="0"/>
              <a:t>», </a:t>
            </a:r>
            <a:r>
              <a:rPr lang="nb-NO" sz="3100" dirty="0" err="1" smtClean="0"/>
              <a:t>now</a:t>
            </a:r>
            <a:r>
              <a:rPr lang="nb-NO" sz="3100" dirty="0" smtClean="0"/>
              <a:t> «play </a:t>
            </a:r>
            <a:r>
              <a:rPr lang="nb-NO" sz="3100" dirty="0" err="1" smtClean="0"/>
              <a:t>routine</a:t>
            </a:r>
            <a:r>
              <a:rPr lang="nb-NO" sz="3100" dirty="0" smtClean="0"/>
              <a:t>»</a:t>
            </a:r>
          </a:p>
          <a:p>
            <a:pPr marL="0" indent="0">
              <a:buNone/>
            </a:pPr>
            <a:r>
              <a:rPr lang="nb-NO" sz="3100" b="1" dirty="0" smtClean="0"/>
              <a:t>Value </a:t>
            </a:r>
            <a:r>
              <a:rPr lang="nb-NO" sz="3100" b="1" dirty="0" err="1" smtClean="0"/>
              <a:t>what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children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are</a:t>
            </a:r>
            <a:r>
              <a:rPr lang="nb-NO" sz="3100" b="1" dirty="0" smtClean="0"/>
              <a:t> </a:t>
            </a:r>
            <a:r>
              <a:rPr lang="nb-NO" sz="3100" b="1" dirty="0" err="1" smtClean="0"/>
              <a:t>doing</a:t>
            </a:r>
            <a:r>
              <a:rPr lang="nb-NO" sz="3100" b="1" dirty="0" smtClean="0"/>
              <a:t> in play  </a:t>
            </a:r>
            <a:r>
              <a:rPr lang="nb-NO" sz="3100" dirty="0" smtClean="0"/>
              <a:t>display </a:t>
            </a:r>
            <a:r>
              <a:rPr lang="nb-NO" sz="3100" dirty="0" err="1" smtClean="0"/>
              <a:t>of</a:t>
            </a:r>
            <a:r>
              <a:rPr lang="nb-NO" sz="3100" dirty="0" smtClean="0"/>
              <a:t> </a:t>
            </a:r>
            <a:r>
              <a:rPr lang="nb-NO" sz="3100" dirty="0" err="1" smtClean="0"/>
              <a:t>pictures</a:t>
            </a:r>
            <a:r>
              <a:rPr lang="nb-NO" sz="3100" dirty="0" smtClean="0"/>
              <a:t> so </a:t>
            </a:r>
            <a:r>
              <a:rPr lang="nb-NO" sz="3100" dirty="0" err="1" smtClean="0"/>
              <a:t>they</a:t>
            </a:r>
            <a:r>
              <a:rPr lang="nb-NO" sz="3100" dirty="0" smtClean="0"/>
              <a:t> </a:t>
            </a:r>
            <a:r>
              <a:rPr lang="nb-NO" sz="3100" dirty="0" err="1" smtClean="0"/>
              <a:t>can</a:t>
            </a:r>
            <a:r>
              <a:rPr lang="nb-NO" sz="3100" dirty="0" smtClean="0"/>
              <a:t> </a:t>
            </a:r>
            <a:r>
              <a:rPr lang="nb-NO" sz="3100" dirty="0" err="1" smtClean="0"/>
              <a:t>see</a:t>
            </a:r>
            <a:r>
              <a:rPr lang="nb-NO" sz="3100" dirty="0" smtClean="0"/>
              <a:t> it </a:t>
            </a:r>
            <a:r>
              <a:rPr lang="nb-NO" sz="3100" dirty="0" err="1" smtClean="0"/>
              <a:t>themselves</a:t>
            </a:r>
            <a:endParaRPr lang="nb-NO" sz="3100" dirty="0" smtClean="0"/>
          </a:p>
          <a:p>
            <a:pPr marL="0" indent="0">
              <a:buNone/>
            </a:pPr>
            <a:r>
              <a:rPr lang="nb-NO" sz="3100" b="1" dirty="0"/>
              <a:t>The </a:t>
            </a:r>
            <a:r>
              <a:rPr lang="nb-NO" sz="3100" b="1" dirty="0" err="1"/>
              <a:t>way</a:t>
            </a:r>
            <a:r>
              <a:rPr lang="nb-NO" sz="3100" b="1" dirty="0"/>
              <a:t> </a:t>
            </a:r>
            <a:r>
              <a:rPr lang="nb-NO" sz="3100" b="1" dirty="0" err="1"/>
              <a:t>you</a:t>
            </a:r>
            <a:r>
              <a:rPr lang="nb-NO" sz="3100" b="1" dirty="0"/>
              <a:t> display </a:t>
            </a:r>
            <a:r>
              <a:rPr lang="nb-NO" sz="3100" b="1" dirty="0" err="1"/>
              <a:t>the</a:t>
            </a:r>
            <a:r>
              <a:rPr lang="nb-NO" sz="3100" b="1" dirty="0"/>
              <a:t> materials</a:t>
            </a:r>
            <a:r>
              <a:rPr lang="nb-NO" sz="3100" dirty="0"/>
              <a:t> </a:t>
            </a:r>
            <a:r>
              <a:rPr lang="nb-NO" sz="3100" dirty="0" err="1" smtClean="0"/>
              <a:t>adapting</a:t>
            </a:r>
            <a:r>
              <a:rPr lang="nb-NO" sz="3100" dirty="0" smtClean="0"/>
              <a:t> </a:t>
            </a:r>
            <a:r>
              <a:rPr lang="nb-NO" sz="3100" dirty="0"/>
              <a:t>to </a:t>
            </a:r>
            <a:r>
              <a:rPr lang="nb-NO" sz="3100" dirty="0" err="1"/>
              <a:t>the</a:t>
            </a:r>
            <a:r>
              <a:rPr lang="nb-NO" sz="3100" dirty="0"/>
              <a:t> </a:t>
            </a:r>
            <a:r>
              <a:rPr lang="nb-NO" sz="3100" dirty="0" err="1"/>
              <a:t>child’s</a:t>
            </a:r>
            <a:r>
              <a:rPr lang="nb-NO" sz="3100" dirty="0"/>
              <a:t> </a:t>
            </a:r>
            <a:r>
              <a:rPr lang="nb-NO" sz="3100" dirty="0" err="1"/>
              <a:t>needs</a:t>
            </a:r>
            <a:r>
              <a:rPr lang="nb-NO" sz="3100" dirty="0"/>
              <a:t>, less </a:t>
            </a:r>
            <a:r>
              <a:rPr lang="nb-NO" sz="3100" dirty="0" err="1"/>
              <a:t>toys</a:t>
            </a:r>
            <a:r>
              <a:rPr lang="nb-NO" sz="3100" dirty="0"/>
              <a:t> </a:t>
            </a:r>
            <a:r>
              <a:rPr lang="nb-NO" sz="3100" dirty="0" err="1"/>
              <a:t>carefully</a:t>
            </a:r>
            <a:r>
              <a:rPr lang="nb-NO" sz="3100" dirty="0"/>
              <a:t> </a:t>
            </a:r>
            <a:r>
              <a:rPr lang="nb-NO" sz="3100" dirty="0" err="1" smtClean="0"/>
              <a:t>organized</a:t>
            </a:r>
            <a:r>
              <a:rPr lang="nb-NO" sz="3100" dirty="0" smtClean="0"/>
              <a:t> </a:t>
            </a:r>
            <a:r>
              <a:rPr lang="nb-NO" sz="3100" dirty="0"/>
              <a:t>in </a:t>
            </a:r>
            <a:r>
              <a:rPr lang="nb-NO" sz="3100" dirty="0" smtClean="0"/>
              <a:t>corners</a:t>
            </a:r>
          </a:p>
          <a:p>
            <a:pPr marL="0" indent="0">
              <a:buNone/>
            </a:pPr>
            <a:r>
              <a:rPr lang="nb-NO" sz="3100" b="1" dirty="0" err="1"/>
              <a:t>Mediating</a:t>
            </a:r>
            <a:r>
              <a:rPr lang="nb-NO" sz="3100" b="1" dirty="0"/>
              <a:t> </a:t>
            </a:r>
            <a:r>
              <a:rPr lang="nb-NO" sz="3100" b="1" dirty="0" err="1"/>
              <a:t>the</a:t>
            </a:r>
            <a:r>
              <a:rPr lang="nb-NO" sz="3100" b="1" dirty="0"/>
              <a:t> </a:t>
            </a:r>
            <a:r>
              <a:rPr lang="nb-NO" sz="3100" b="1" dirty="0" err="1"/>
              <a:t>value</a:t>
            </a:r>
            <a:r>
              <a:rPr lang="nb-NO" sz="3100" b="1" dirty="0"/>
              <a:t> </a:t>
            </a:r>
            <a:r>
              <a:rPr lang="nb-NO" sz="3100" b="1" dirty="0" err="1"/>
              <a:t>of</a:t>
            </a:r>
            <a:r>
              <a:rPr lang="nb-NO" sz="3100" b="1" dirty="0"/>
              <a:t> play to </a:t>
            </a:r>
            <a:r>
              <a:rPr lang="nb-NO" sz="3100" b="1" dirty="0" err="1"/>
              <a:t>parents</a:t>
            </a:r>
            <a:r>
              <a:rPr lang="nb-NO" sz="3100" b="1" dirty="0"/>
              <a:t> </a:t>
            </a:r>
            <a:r>
              <a:rPr lang="nb-NO" sz="3100" dirty="0"/>
              <a:t>from «</a:t>
            </a:r>
            <a:r>
              <a:rPr lang="nb-NO" sz="3100" dirty="0" err="1"/>
              <a:t>coffee</a:t>
            </a:r>
            <a:r>
              <a:rPr lang="nb-NO" sz="3100" dirty="0"/>
              <a:t> time» to «play and </a:t>
            </a:r>
            <a:r>
              <a:rPr lang="nb-NO" sz="3100" dirty="0" err="1"/>
              <a:t>stay</a:t>
            </a:r>
            <a:r>
              <a:rPr lang="nb-NO" sz="3100" dirty="0"/>
              <a:t>»</a:t>
            </a:r>
          </a:p>
          <a:p>
            <a:pPr marL="0" indent="0">
              <a:buNone/>
            </a:pPr>
            <a:r>
              <a:rPr lang="nb-NO" sz="3100" dirty="0" smtClean="0"/>
              <a:t>BUT</a:t>
            </a:r>
            <a:endParaRPr lang="nb-NO" sz="3100" dirty="0"/>
          </a:p>
          <a:p>
            <a:pPr marL="0" indent="0">
              <a:buNone/>
            </a:pPr>
            <a:r>
              <a:rPr lang="nb-NO" sz="3100" b="1" dirty="0" smtClean="0"/>
              <a:t>Staff do </a:t>
            </a:r>
            <a:r>
              <a:rPr lang="nb-NO" sz="3100" b="1" dirty="0"/>
              <a:t>not </a:t>
            </a:r>
            <a:r>
              <a:rPr lang="nb-NO" sz="3100" b="1" dirty="0" err="1"/>
              <a:t>develop</a:t>
            </a:r>
            <a:r>
              <a:rPr lang="nb-NO" sz="3100" b="1" dirty="0"/>
              <a:t> </a:t>
            </a:r>
            <a:r>
              <a:rPr lang="nb-NO" sz="3100" b="1" dirty="0" err="1" smtClean="0"/>
              <a:t>simultaneously</a:t>
            </a:r>
            <a:r>
              <a:rPr lang="nb-NO" sz="3100" dirty="0" smtClean="0"/>
              <a:t> </a:t>
            </a:r>
            <a:r>
              <a:rPr lang="nb-NO" sz="3100" dirty="0" err="1"/>
              <a:t>difficult</a:t>
            </a:r>
            <a:r>
              <a:rPr lang="nb-NO" sz="3100" dirty="0"/>
              <a:t> to </a:t>
            </a:r>
            <a:r>
              <a:rPr lang="nb-NO" sz="3100" dirty="0" err="1" smtClean="0"/>
              <a:t>change</a:t>
            </a:r>
            <a:r>
              <a:rPr lang="nb-NO" sz="3100" dirty="0" smtClean="0"/>
              <a:t> an </a:t>
            </a:r>
            <a:r>
              <a:rPr lang="nb-NO" sz="3100" dirty="0" err="1" smtClean="0"/>
              <a:t>attitude</a:t>
            </a:r>
            <a:r>
              <a:rPr lang="nb-NO" sz="3100" dirty="0" smtClean="0"/>
              <a:t>,  </a:t>
            </a:r>
            <a:r>
              <a:rPr lang="nb-NO" sz="3100" dirty="0" err="1" smtClean="0"/>
              <a:t>need</a:t>
            </a:r>
            <a:r>
              <a:rPr lang="nb-NO" sz="3100" dirty="0" smtClean="0"/>
              <a:t> </a:t>
            </a:r>
            <a:r>
              <a:rPr lang="nb-NO" sz="3100" dirty="0" err="1" smtClean="0"/>
              <a:t>patience</a:t>
            </a:r>
            <a:endParaRPr lang="nb-NO" sz="3100" dirty="0"/>
          </a:p>
          <a:p>
            <a:pPr marL="0" indent="0">
              <a:buNone/>
            </a:pPr>
            <a:endParaRPr lang="nb-NO" dirty="0" smtClean="0"/>
          </a:p>
        </p:txBody>
      </p:sp>
      <p:pic>
        <p:nvPicPr>
          <p:cNvPr id="4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855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4800" dirty="0" smtClean="0">
                <a:solidFill>
                  <a:srgbClr val="FF0000"/>
                </a:solidFill>
                <a:latin typeface="+mj-lt"/>
              </a:rPr>
              <a:t>      </a:t>
            </a:r>
          </a:p>
          <a:p>
            <a:pPr marL="0" indent="0" algn="ctr">
              <a:buNone/>
            </a:pPr>
            <a:r>
              <a:rPr lang="nb-NO" sz="5400" dirty="0" smtClean="0">
                <a:solidFill>
                  <a:srgbClr val="FF0000"/>
                </a:solidFill>
                <a:latin typeface="+mj-lt"/>
              </a:rPr>
              <a:t>Time </a:t>
            </a:r>
            <a:r>
              <a:rPr lang="nb-NO" sz="5400" dirty="0">
                <a:solidFill>
                  <a:srgbClr val="FF0000"/>
                </a:solidFill>
                <a:latin typeface="+mj-lt"/>
              </a:rPr>
              <a:t>for questions and </a:t>
            </a:r>
            <a:r>
              <a:rPr lang="nb-NO" sz="5400" dirty="0" err="1" smtClean="0">
                <a:solidFill>
                  <a:srgbClr val="FF0000"/>
                </a:solidFill>
                <a:latin typeface="+mj-lt"/>
              </a:rPr>
              <a:t>comments</a:t>
            </a:r>
            <a:r>
              <a:rPr lang="nb-NO" sz="5400" dirty="0" smtClean="0">
                <a:solidFill>
                  <a:srgbClr val="FF0000"/>
                </a:solidFill>
                <a:latin typeface="+mj-lt"/>
              </a:rPr>
              <a:t>  </a:t>
            </a:r>
            <a:endParaRPr lang="nb-NO" sz="5400" dirty="0">
              <a:solidFill>
                <a:srgbClr val="FF0000"/>
              </a:solidFill>
              <a:latin typeface="+mj-lt"/>
            </a:endParaRPr>
          </a:p>
          <a:p>
            <a:endParaRPr lang="nb-NO" dirty="0"/>
          </a:p>
        </p:txBody>
      </p:sp>
      <p:pic>
        <p:nvPicPr>
          <p:cNvPr id="4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0896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 smtClean="0"/>
              <a:t>References</a:t>
            </a:r>
            <a:endParaRPr lang="nb-NO" sz="28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199" y="1330036"/>
            <a:ext cx="11015749" cy="4846927"/>
          </a:xfrm>
        </p:spPr>
        <p:txBody>
          <a:bodyPr>
            <a:noAutofit/>
          </a:bodyPr>
          <a:lstStyle/>
          <a:p>
            <a:r>
              <a:rPr lang="nb-NO" sz="1200" dirty="0"/>
              <a:t>Alvestad, T. (2010). </a:t>
            </a:r>
            <a:r>
              <a:rPr lang="nb-NO" sz="1200" i="1" dirty="0"/>
              <a:t>Barnehagens relasjonelle verden: Små barn som kompetente aktører i produktive forhandlinger</a:t>
            </a:r>
            <a:r>
              <a:rPr lang="nb-NO" sz="1200" dirty="0"/>
              <a:t> (vol. 294). </a:t>
            </a:r>
            <a:r>
              <a:rPr lang="en-US" sz="1200" dirty="0" err="1"/>
              <a:t>Göteborg</a:t>
            </a:r>
            <a:r>
              <a:rPr lang="en-US" sz="1200" dirty="0"/>
              <a:t>: </a:t>
            </a:r>
            <a:r>
              <a:rPr lang="en-US" sz="1200" dirty="0" err="1"/>
              <a:t>Acta</a:t>
            </a:r>
            <a:r>
              <a:rPr lang="en-US" sz="1200" dirty="0"/>
              <a:t> </a:t>
            </a:r>
            <a:r>
              <a:rPr lang="en-US" sz="1200" dirty="0" err="1"/>
              <a:t>Universitatis</a:t>
            </a:r>
            <a:r>
              <a:rPr lang="en-US" sz="1200" dirty="0"/>
              <a:t> </a:t>
            </a:r>
            <a:r>
              <a:rPr lang="en-US" sz="1200" dirty="0" err="1"/>
              <a:t>Gothoburgensis</a:t>
            </a:r>
            <a:r>
              <a:rPr lang="en-US" sz="1200" dirty="0"/>
              <a:t>.</a:t>
            </a:r>
            <a:endParaRPr lang="nb-NO" sz="1200" dirty="0"/>
          </a:p>
          <a:p>
            <a:r>
              <a:rPr lang="en-US" sz="1200" dirty="0"/>
              <a:t>Denzin, N. K. &amp; Lincoln, Y. S. (2008). Introduction: The discipline and practice of quality research. I N. K. Denzin &amp; Y. S. Lincoln (red.), </a:t>
            </a:r>
            <a:r>
              <a:rPr lang="en-US" sz="1200" i="1" dirty="0"/>
              <a:t>Collecting and interpreting qualitative materials</a:t>
            </a:r>
            <a:r>
              <a:rPr lang="en-US" sz="1200" dirty="0"/>
              <a:t> (3 </a:t>
            </a:r>
            <a:r>
              <a:rPr lang="en-US" sz="1200" dirty="0" err="1"/>
              <a:t>utg</a:t>
            </a:r>
            <a:r>
              <a:rPr lang="en-US" sz="1200" dirty="0"/>
              <a:t>.). Thousand Oaks, California: Sage Publications, Inc.</a:t>
            </a:r>
            <a:endParaRPr lang="nb-NO" sz="1200" dirty="0"/>
          </a:p>
          <a:p>
            <a:r>
              <a:rPr lang="en-US" sz="1200" dirty="0" err="1"/>
              <a:t>Engdahl</a:t>
            </a:r>
            <a:r>
              <a:rPr lang="en-US" sz="1200" dirty="0"/>
              <a:t>, I. (2011). </a:t>
            </a:r>
            <a:r>
              <a:rPr lang="en-US" sz="1200" i="1" dirty="0"/>
              <a:t>Toddlers as social actors in the Swedish preschool.</a:t>
            </a:r>
            <a:r>
              <a:rPr lang="en-US" sz="1200" dirty="0"/>
              <a:t> Department of Child and Youth studies, Stockholm University, Stockholm.   </a:t>
            </a:r>
            <a:endParaRPr lang="nb-NO" sz="1200" dirty="0"/>
          </a:p>
          <a:p>
            <a:r>
              <a:rPr lang="nb-NO" sz="1200" dirty="0"/>
              <a:t>Greve, A. (2007). </a:t>
            </a:r>
            <a:r>
              <a:rPr lang="nb-NO" sz="1200" i="1" dirty="0"/>
              <a:t>Vennskap mellom små barn i barnehagen</a:t>
            </a:r>
            <a:r>
              <a:rPr lang="nb-NO" sz="1200" dirty="0"/>
              <a:t> (vol. no. 89). Oslo: </a:t>
            </a:r>
            <a:r>
              <a:rPr lang="nb-NO" sz="1200" dirty="0" err="1"/>
              <a:t>Unipub</a:t>
            </a:r>
            <a:r>
              <a:rPr lang="nb-NO" sz="1200" dirty="0"/>
              <a:t> </a:t>
            </a:r>
            <a:r>
              <a:rPr lang="nb-NO" sz="1200" dirty="0" err="1"/>
              <a:t>forl</a:t>
            </a:r>
            <a:r>
              <a:rPr lang="nb-NO" sz="1200" dirty="0" smtClean="0"/>
              <a:t>.</a:t>
            </a:r>
          </a:p>
          <a:p>
            <a:r>
              <a:rPr lang="nb-NO" sz="1200" dirty="0"/>
              <a:t>Johansson, E. (1999). </a:t>
            </a:r>
            <a:r>
              <a:rPr lang="nb-NO" sz="1200" i="1" dirty="0" err="1"/>
              <a:t>Etik</a:t>
            </a:r>
            <a:r>
              <a:rPr lang="nb-NO" sz="1200" i="1" dirty="0"/>
              <a:t> i små barns </a:t>
            </a:r>
            <a:r>
              <a:rPr lang="nb-NO" sz="1200" i="1" dirty="0" err="1"/>
              <a:t>värld</a:t>
            </a:r>
            <a:r>
              <a:rPr lang="nb-NO" sz="1200" i="1" dirty="0"/>
              <a:t>: Om </a:t>
            </a:r>
            <a:r>
              <a:rPr lang="nb-NO" sz="1200" i="1" dirty="0" err="1"/>
              <a:t>värden</a:t>
            </a:r>
            <a:r>
              <a:rPr lang="nb-NO" sz="1200" i="1" dirty="0"/>
              <a:t> </a:t>
            </a:r>
            <a:r>
              <a:rPr lang="nb-NO" sz="1200" i="1" dirty="0" err="1"/>
              <a:t>och</a:t>
            </a:r>
            <a:r>
              <a:rPr lang="nb-NO" sz="1200" i="1" dirty="0"/>
              <a:t> normer bland de </a:t>
            </a:r>
            <a:r>
              <a:rPr lang="nb-NO" sz="1200" i="1" dirty="0" err="1"/>
              <a:t>yngsta</a:t>
            </a:r>
            <a:r>
              <a:rPr lang="nb-NO" sz="1200" i="1" dirty="0"/>
              <a:t> </a:t>
            </a:r>
            <a:r>
              <a:rPr lang="nb-NO" sz="1200" i="1" dirty="0" err="1"/>
              <a:t>barnen</a:t>
            </a:r>
            <a:r>
              <a:rPr lang="nb-NO" sz="1200" i="1" dirty="0"/>
              <a:t> i </a:t>
            </a:r>
            <a:r>
              <a:rPr lang="nb-NO" sz="1200" i="1" dirty="0" err="1"/>
              <a:t>förskolan</a:t>
            </a:r>
            <a:r>
              <a:rPr lang="nb-NO" sz="1200" dirty="0"/>
              <a:t>. </a:t>
            </a:r>
            <a:r>
              <a:rPr lang="en-US" sz="1200" dirty="0" err="1"/>
              <a:t>Göteborg</a:t>
            </a:r>
            <a:r>
              <a:rPr lang="en-US" sz="1200" dirty="0"/>
              <a:t>: </a:t>
            </a:r>
            <a:r>
              <a:rPr lang="en-US" sz="1200" dirty="0" err="1"/>
              <a:t>Acta</a:t>
            </a:r>
            <a:r>
              <a:rPr lang="en-US" sz="1200" dirty="0"/>
              <a:t> </a:t>
            </a:r>
            <a:r>
              <a:rPr lang="en-US" sz="1200" dirty="0" err="1"/>
              <a:t>Universitatis</a:t>
            </a:r>
            <a:r>
              <a:rPr lang="en-US" sz="1200" dirty="0"/>
              <a:t> </a:t>
            </a:r>
            <a:r>
              <a:rPr lang="en-US" sz="1200" dirty="0" err="1"/>
              <a:t>Gothoburgensis</a:t>
            </a:r>
            <a:r>
              <a:rPr lang="en-US" sz="1200" dirty="0"/>
              <a:t>.</a:t>
            </a:r>
            <a:endParaRPr lang="nb-NO" sz="1200" dirty="0"/>
          </a:p>
          <a:p>
            <a:r>
              <a:rPr lang="nb-NO" sz="1200" dirty="0" err="1"/>
              <a:t>Løgstrup</a:t>
            </a:r>
            <a:r>
              <a:rPr lang="nb-NO" sz="1200" dirty="0"/>
              <a:t>, K. E. (2010). </a:t>
            </a:r>
            <a:r>
              <a:rPr lang="nb-NO" sz="1200" i="1" dirty="0"/>
              <a:t>Den etiske fordring</a:t>
            </a:r>
            <a:r>
              <a:rPr lang="nb-NO" sz="1200" dirty="0"/>
              <a:t>. Århus: Klim</a:t>
            </a:r>
            <a:r>
              <a:rPr lang="nb-NO" sz="1200" dirty="0" smtClean="0"/>
              <a:t>.</a:t>
            </a:r>
          </a:p>
          <a:p>
            <a:r>
              <a:rPr lang="en-US" sz="1200" dirty="0" err="1"/>
              <a:t>Løkken</a:t>
            </a:r>
            <a:r>
              <a:rPr lang="en-US" sz="1200" dirty="0"/>
              <a:t>, G. (2000). </a:t>
            </a:r>
            <a:r>
              <a:rPr lang="en-US" sz="1200" i="1" dirty="0"/>
              <a:t>Toddler peer culture: The social style of one and two year old body subjects in everyday interaction. </a:t>
            </a:r>
            <a:r>
              <a:rPr lang="nb-NO" sz="1200" dirty="0"/>
              <a:t>Pedagogisk institutt, Fakultet for samfunnsvitenskap og teknologiledelse, Norges teknisk-naturvitenskapelig universitet, Trondheim</a:t>
            </a:r>
            <a:r>
              <a:rPr lang="nb-NO" sz="1200" dirty="0" smtClean="0"/>
              <a:t>.</a:t>
            </a:r>
          </a:p>
          <a:p>
            <a:r>
              <a:rPr lang="nb-NO" sz="1200" dirty="0" smtClean="0"/>
              <a:t>Løkken, G. (2004). </a:t>
            </a:r>
            <a:r>
              <a:rPr lang="nb-NO" sz="1200" i="1" dirty="0" err="1" smtClean="0"/>
              <a:t>Toddlerkultur</a:t>
            </a:r>
            <a:r>
              <a:rPr lang="nb-NO" sz="1200" i="1" dirty="0" smtClean="0"/>
              <a:t>: Om ett- og toåringers sosiale omgang i barnehagen</a:t>
            </a:r>
            <a:r>
              <a:rPr lang="nb-NO" sz="1200" dirty="0" smtClean="0"/>
              <a:t>. J.W. Cappelens Forlag a.s.</a:t>
            </a:r>
            <a:endParaRPr lang="nb-NO" sz="1200" dirty="0"/>
          </a:p>
          <a:p>
            <a:r>
              <a:rPr lang="nb-NO" sz="1200" dirty="0" err="1"/>
              <a:t>Merleau-Ponty</a:t>
            </a:r>
            <a:r>
              <a:rPr lang="nb-NO" sz="1200" dirty="0"/>
              <a:t>, M. (1994). </a:t>
            </a:r>
            <a:r>
              <a:rPr lang="nb-NO" sz="1200" i="1" dirty="0"/>
              <a:t>Kroppens fenomenologi</a:t>
            </a:r>
            <a:r>
              <a:rPr lang="nb-NO" sz="1200" dirty="0"/>
              <a:t>. </a:t>
            </a:r>
            <a:r>
              <a:rPr lang="en-US" sz="1200" dirty="0"/>
              <a:t>Oslo: </a:t>
            </a:r>
            <a:r>
              <a:rPr lang="en-US" sz="1200" dirty="0" err="1"/>
              <a:t>Pax</a:t>
            </a:r>
            <a:r>
              <a:rPr lang="en-US" sz="1200" dirty="0"/>
              <a:t>.</a:t>
            </a:r>
            <a:endParaRPr lang="nb-NO" sz="1200" dirty="0"/>
          </a:p>
          <a:p>
            <a:r>
              <a:rPr lang="en-US" sz="1200" dirty="0" err="1"/>
              <a:t>Merleau-Ponty</a:t>
            </a:r>
            <a:r>
              <a:rPr lang="en-US" sz="1200" dirty="0"/>
              <a:t>, M. (2002). </a:t>
            </a:r>
            <a:r>
              <a:rPr lang="en-US" sz="1200" i="1" dirty="0"/>
              <a:t>Phenomenology of perception</a:t>
            </a:r>
            <a:r>
              <a:rPr lang="en-US" sz="1200" dirty="0"/>
              <a:t>. </a:t>
            </a:r>
            <a:r>
              <a:rPr lang="nn-NO" sz="1200" dirty="0"/>
              <a:t>London: </a:t>
            </a:r>
            <a:r>
              <a:rPr lang="nn-NO" sz="1200" dirty="0" err="1"/>
              <a:t>Routledge</a:t>
            </a:r>
            <a:r>
              <a:rPr lang="nn-NO" sz="1200" dirty="0"/>
              <a:t>.</a:t>
            </a:r>
            <a:endParaRPr lang="nb-NO" sz="1200" dirty="0"/>
          </a:p>
          <a:p>
            <a:r>
              <a:rPr lang="nn-NO" sz="1200" dirty="0" err="1"/>
              <a:t>Michélsen</a:t>
            </a:r>
            <a:r>
              <a:rPr lang="nn-NO" sz="1200" dirty="0"/>
              <a:t>, E. (2004). </a:t>
            </a:r>
            <a:r>
              <a:rPr lang="nn-NO" sz="1200" i="1" dirty="0" err="1"/>
              <a:t>Kamratsamspel</a:t>
            </a:r>
            <a:r>
              <a:rPr lang="nn-NO" sz="1200" i="1" dirty="0"/>
              <a:t> på småbarnsavdelingar</a:t>
            </a:r>
            <a:r>
              <a:rPr lang="nn-NO" sz="1200" dirty="0"/>
              <a:t> (vol. 128). </a:t>
            </a:r>
            <a:r>
              <a:rPr lang="en-US" sz="1200" dirty="0"/>
              <a:t>Stockholm: </a:t>
            </a:r>
            <a:r>
              <a:rPr lang="en-US" sz="1200" dirty="0" err="1"/>
              <a:t>Pedagogiska</a:t>
            </a:r>
            <a:r>
              <a:rPr lang="en-US" sz="1200" dirty="0"/>
              <a:t> </a:t>
            </a:r>
            <a:r>
              <a:rPr lang="en-US" sz="1200" dirty="0" err="1"/>
              <a:t>institutionen</a:t>
            </a:r>
            <a:r>
              <a:rPr lang="en-US" sz="1200" dirty="0"/>
              <a:t>.</a:t>
            </a:r>
            <a:endParaRPr lang="nb-NO" sz="1200" dirty="0"/>
          </a:p>
          <a:p>
            <a:r>
              <a:rPr lang="en-US" sz="1200" dirty="0" err="1"/>
              <a:t>Pálmadóttir</a:t>
            </a:r>
            <a:r>
              <a:rPr lang="en-US" sz="1200" dirty="0"/>
              <a:t>, H. (2015). </a:t>
            </a:r>
            <a:r>
              <a:rPr lang="en-US" sz="1200" i="1" dirty="0"/>
              <a:t>Communities in play: Young preschool children’s perspectives on relationships, values and roles. </a:t>
            </a:r>
            <a:r>
              <a:rPr lang="en-US" sz="1200" dirty="0"/>
              <a:t>University of Iceland, </a:t>
            </a:r>
            <a:r>
              <a:rPr lang="en-US" sz="1200" dirty="0" err="1"/>
              <a:t>Schhol</a:t>
            </a:r>
            <a:r>
              <a:rPr lang="en-US" sz="1200" dirty="0"/>
              <a:t> of Education, Reykjavik.</a:t>
            </a:r>
            <a:endParaRPr lang="nb-NO" sz="1200" dirty="0"/>
          </a:p>
          <a:p>
            <a:r>
              <a:rPr lang="nb-NO" sz="1200" dirty="0"/>
              <a:t>Rosell, Y. (2016). </a:t>
            </a:r>
            <a:r>
              <a:rPr lang="nb-NO" sz="1200" i="1" dirty="0"/>
              <a:t>Møter mellom barn – kontinuitet, dissonans og brudd i kommunikasjonen. </a:t>
            </a:r>
            <a:r>
              <a:rPr lang="nb-NO" sz="1200" dirty="0"/>
              <a:t>(Doktorgradsavhandling), Det humanistiske fakultet, Universitetet i Stavanger, Stavanger</a:t>
            </a:r>
            <a:r>
              <a:rPr lang="nb-NO" sz="1200" dirty="0" smtClean="0"/>
              <a:t>.</a:t>
            </a:r>
          </a:p>
          <a:p>
            <a:r>
              <a:rPr lang="nb-NO" sz="1200" dirty="0"/>
              <a:t>Rosell, Y. &amp; Johansson, E. </a:t>
            </a:r>
            <a:r>
              <a:rPr lang="nb-NO" sz="1200" dirty="0" smtClean="0"/>
              <a:t>(</a:t>
            </a:r>
            <a:r>
              <a:rPr lang="nb-NO" sz="1200" dirty="0" err="1" smtClean="0"/>
              <a:t>ongoing</a:t>
            </a:r>
            <a:r>
              <a:rPr lang="nb-NO" sz="1200" dirty="0" smtClean="0"/>
              <a:t>). </a:t>
            </a:r>
            <a:r>
              <a:rPr lang="en-US" sz="1200" i="1" dirty="0" err="1"/>
              <a:t>Små</a:t>
            </a:r>
            <a:r>
              <a:rPr lang="en-US" sz="1200" i="1" dirty="0"/>
              <a:t> barns </a:t>
            </a:r>
            <a:r>
              <a:rPr lang="en-US" sz="1200" i="1" dirty="0" err="1"/>
              <a:t>kommunikation</a:t>
            </a:r>
            <a:r>
              <a:rPr lang="en-US" sz="1200" i="1" dirty="0"/>
              <a:t> – </a:t>
            </a:r>
            <a:r>
              <a:rPr lang="en-US" sz="1200" i="1" dirty="0" err="1"/>
              <a:t>en</a:t>
            </a:r>
            <a:r>
              <a:rPr lang="en-US" sz="1200" i="1" dirty="0"/>
              <a:t> </a:t>
            </a:r>
            <a:r>
              <a:rPr lang="en-US" sz="1200" i="1" dirty="0" err="1"/>
              <a:t>dialektik</a:t>
            </a:r>
            <a:r>
              <a:rPr lang="en-US" sz="1200" i="1" dirty="0"/>
              <a:t> </a:t>
            </a:r>
            <a:r>
              <a:rPr lang="en-US" sz="1200" i="1" dirty="0" err="1"/>
              <a:t>mellam</a:t>
            </a:r>
            <a:r>
              <a:rPr lang="en-US" sz="1200" i="1" dirty="0"/>
              <a:t> </a:t>
            </a:r>
            <a:r>
              <a:rPr lang="en-US" sz="1200" i="1" dirty="0" err="1"/>
              <a:t>flöde</a:t>
            </a:r>
            <a:r>
              <a:rPr lang="en-US" sz="1200" i="1" dirty="0"/>
              <a:t> </a:t>
            </a:r>
            <a:r>
              <a:rPr lang="en-US" sz="1200" i="1" dirty="0" err="1"/>
              <a:t>och</a:t>
            </a:r>
            <a:r>
              <a:rPr lang="en-US" sz="1200" i="1" dirty="0"/>
              <a:t> </a:t>
            </a:r>
            <a:r>
              <a:rPr lang="en-US" sz="1200" i="1" dirty="0" err="1" smtClean="0"/>
              <a:t>brott</a:t>
            </a:r>
            <a:r>
              <a:rPr lang="en-US" sz="1200" dirty="0" smtClean="0"/>
              <a:t>. </a:t>
            </a:r>
            <a:r>
              <a:rPr lang="nb-NO" sz="1200" dirty="0" smtClean="0"/>
              <a:t>I </a:t>
            </a:r>
            <a:r>
              <a:rPr lang="nb-NO" sz="1200" dirty="0"/>
              <a:t>Rinne, I., Berndtsson, I. &amp; Lilja, A. (red.). </a:t>
            </a:r>
            <a:r>
              <a:rPr lang="en-US" sz="1200" dirty="0" err="1"/>
              <a:t>Minnesbok</a:t>
            </a:r>
            <a:r>
              <a:rPr lang="en-US" sz="1200" dirty="0"/>
              <a:t> for Jan </a:t>
            </a:r>
            <a:r>
              <a:rPr lang="en-US" sz="1200" dirty="0" err="1"/>
              <a:t>Begtsson</a:t>
            </a:r>
            <a:r>
              <a:rPr lang="en-US" sz="1200" dirty="0"/>
              <a:t>. </a:t>
            </a:r>
            <a:r>
              <a:rPr lang="en-US" sz="1200" dirty="0" err="1"/>
              <a:t>Acta</a:t>
            </a:r>
            <a:r>
              <a:rPr lang="en-US" sz="1200" dirty="0"/>
              <a:t>, </a:t>
            </a:r>
            <a:r>
              <a:rPr lang="en-US" sz="1200" dirty="0" err="1" smtClean="0"/>
              <a:t>Gøteborg</a:t>
            </a:r>
            <a:endParaRPr lang="nb-NO" sz="1200" dirty="0" smtClean="0"/>
          </a:p>
          <a:p>
            <a:r>
              <a:rPr lang="nb-NO" sz="1200" dirty="0" err="1" smtClean="0"/>
              <a:t>Skånfors</a:t>
            </a:r>
            <a:r>
              <a:rPr lang="nb-NO" sz="1200" dirty="0"/>
              <a:t>, L., </a:t>
            </a:r>
            <a:r>
              <a:rPr lang="nb-NO" sz="1200" dirty="0" err="1"/>
              <a:t>Löfdahl</a:t>
            </a:r>
            <a:r>
              <a:rPr lang="nb-NO" sz="1200" dirty="0"/>
              <a:t>, A. &amp; </a:t>
            </a:r>
            <a:r>
              <a:rPr lang="nb-NO" sz="1200" dirty="0" err="1"/>
              <a:t>Hägglund</a:t>
            </a:r>
            <a:r>
              <a:rPr lang="nb-NO" sz="1200" dirty="0"/>
              <a:t>, S. (2009). </a:t>
            </a:r>
            <a:r>
              <a:rPr lang="nb-NO" sz="1200" dirty="0" err="1"/>
              <a:t>Hidden</a:t>
            </a:r>
            <a:r>
              <a:rPr lang="nb-NO" sz="1200" dirty="0"/>
              <a:t> </a:t>
            </a:r>
            <a:r>
              <a:rPr lang="nb-NO" sz="1200" dirty="0" err="1"/>
              <a:t>spaces</a:t>
            </a:r>
            <a:r>
              <a:rPr lang="nb-NO" sz="1200" dirty="0"/>
              <a:t> and </a:t>
            </a:r>
            <a:r>
              <a:rPr lang="nb-NO" sz="1200" dirty="0" err="1"/>
              <a:t>places</a:t>
            </a:r>
            <a:r>
              <a:rPr lang="nb-NO" sz="1200" dirty="0"/>
              <a:t> in </a:t>
            </a:r>
            <a:r>
              <a:rPr lang="nb-NO" sz="1200" dirty="0" err="1"/>
              <a:t>the</a:t>
            </a:r>
            <a:r>
              <a:rPr lang="nb-NO" sz="1200" dirty="0"/>
              <a:t> </a:t>
            </a:r>
            <a:r>
              <a:rPr lang="nb-NO" sz="1200" dirty="0" err="1"/>
              <a:t>preschool</a:t>
            </a:r>
            <a:r>
              <a:rPr lang="nb-NO" sz="1200" dirty="0"/>
              <a:t>: </a:t>
            </a:r>
            <a:r>
              <a:rPr lang="nb-NO" sz="1200" dirty="0" err="1"/>
              <a:t>Withdrawal</a:t>
            </a:r>
            <a:r>
              <a:rPr lang="nb-NO" sz="1200" dirty="0"/>
              <a:t> </a:t>
            </a:r>
            <a:r>
              <a:rPr lang="nb-NO" sz="1200" dirty="0" err="1"/>
              <a:t>strategies</a:t>
            </a:r>
            <a:r>
              <a:rPr lang="nb-NO" sz="1200" dirty="0"/>
              <a:t> in </a:t>
            </a:r>
            <a:r>
              <a:rPr lang="nb-NO" sz="1200" dirty="0" err="1"/>
              <a:t>preschool</a:t>
            </a:r>
            <a:r>
              <a:rPr lang="nb-NO" sz="1200" dirty="0"/>
              <a:t> </a:t>
            </a:r>
            <a:r>
              <a:rPr lang="nb-NO" sz="1200" dirty="0" err="1"/>
              <a:t>children's</a:t>
            </a:r>
            <a:r>
              <a:rPr lang="nb-NO" sz="1200" dirty="0"/>
              <a:t> peer </a:t>
            </a:r>
            <a:r>
              <a:rPr lang="nb-NO" sz="1200" dirty="0" err="1"/>
              <a:t>cultures</a:t>
            </a:r>
            <a:r>
              <a:rPr lang="nb-NO" sz="1200" dirty="0"/>
              <a:t>. </a:t>
            </a:r>
            <a:r>
              <a:rPr lang="nb-NO" sz="1200" i="1" dirty="0"/>
              <a:t>Journal </a:t>
            </a:r>
            <a:r>
              <a:rPr lang="nb-NO" sz="1200" i="1" dirty="0" err="1"/>
              <a:t>of</a:t>
            </a:r>
            <a:r>
              <a:rPr lang="nb-NO" sz="1200" i="1" dirty="0"/>
              <a:t> </a:t>
            </a:r>
            <a:r>
              <a:rPr lang="nb-NO" sz="1200" i="1" dirty="0" err="1"/>
              <a:t>Early</a:t>
            </a:r>
            <a:r>
              <a:rPr lang="nb-NO" sz="1200" i="1" dirty="0"/>
              <a:t> </a:t>
            </a:r>
            <a:r>
              <a:rPr lang="nb-NO" sz="1200" i="1" dirty="0" err="1"/>
              <a:t>Childhood</a:t>
            </a:r>
            <a:r>
              <a:rPr lang="nb-NO" sz="1200" i="1" dirty="0"/>
              <a:t> Research, 7</a:t>
            </a:r>
            <a:r>
              <a:rPr lang="nb-NO" sz="1200" dirty="0"/>
              <a:t>(1), 94-109</a:t>
            </a:r>
            <a:r>
              <a:rPr lang="nb-NO" sz="1200" dirty="0" smtClean="0"/>
              <a:t>.</a:t>
            </a:r>
          </a:p>
          <a:p>
            <a:endParaRPr lang="nb-NO" sz="1200" dirty="0" smtClean="0"/>
          </a:p>
        </p:txBody>
      </p:sp>
    </p:spTree>
    <p:extLst>
      <p:ext uri="{BB962C8B-B14F-4D97-AF65-F5344CB8AC3E}">
        <p14:creationId xmlns:p14="http://schemas.microsoft.com/office/powerpoint/2010/main" val="141705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Structure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our</a:t>
            </a:r>
            <a:r>
              <a:rPr lang="nb-NO" dirty="0" smtClean="0"/>
              <a:t> </a:t>
            </a:r>
            <a:r>
              <a:rPr lang="nb-NO" dirty="0" err="1" smtClean="0"/>
              <a:t>presentation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Aims</a:t>
            </a:r>
            <a:r>
              <a:rPr lang="nb-NO" dirty="0" smtClean="0"/>
              <a:t>, </a:t>
            </a:r>
            <a:r>
              <a:rPr lang="nb-NO" dirty="0" err="1" smtClean="0"/>
              <a:t>theoretical</a:t>
            </a:r>
            <a:r>
              <a:rPr lang="nb-NO" dirty="0" smtClean="0"/>
              <a:t> </a:t>
            </a:r>
            <a:r>
              <a:rPr lang="nb-NO" dirty="0" err="1" smtClean="0"/>
              <a:t>background</a:t>
            </a:r>
            <a:r>
              <a:rPr lang="nb-NO" dirty="0" smtClean="0"/>
              <a:t> and </a:t>
            </a:r>
            <a:r>
              <a:rPr lang="nb-NO" dirty="0" err="1" smtClean="0"/>
              <a:t>content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manual </a:t>
            </a:r>
            <a:r>
              <a:rPr lang="nb-NO" i="1" dirty="0" err="1" smtClean="0"/>
              <a:t>Children’s</a:t>
            </a:r>
            <a:r>
              <a:rPr lang="nb-NO" i="1" dirty="0" smtClean="0"/>
              <a:t> </a:t>
            </a:r>
            <a:r>
              <a:rPr lang="nb-NO" i="1" dirty="0" err="1" smtClean="0"/>
              <a:t>voice</a:t>
            </a:r>
            <a:r>
              <a:rPr lang="nb-NO" i="1" dirty="0" smtClean="0"/>
              <a:t> and </a:t>
            </a:r>
            <a:r>
              <a:rPr lang="nb-NO" i="1" dirty="0" err="1" smtClean="0"/>
              <a:t>expressions</a:t>
            </a:r>
            <a:endParaRPr lang="nb-NO" i="1" dirty="0" smtClean="0"/>
          </a:p>
          <a:p>
            <a:r>
              <a:rPr lang="nb-NO" dirty="0" smtClean="0"/>
              <a:t>Data Collection</a:t>
            </a:r>
          </a:p>
          <a:p>
            <a:r>
              <a:rPr lang="nb-NO" dirty="0" smtClean="0"/>
              <a:t>Setting partners’ </a:t>
            </a:r>
            <a:r>
              <a:rPr lang="nb-NO" dirty="0" err="1" smtClean="0"/>
              <a:t>use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manual in </a:t>
            </a:r>
            <a:r>
              <a:rPr lang="nb-NO" dirty="0" err="1" smtClean="0"/>
              <a:t>their</a:t>
            </a:r>
            <a:r>
              <a:rPr lang="nb-NO" dirty="0" smtClean="0"/>
              <a:t> settings and during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jobshadowing</a:t>
            </a:r>
            <a:r>
              <a:rPr lang="nb-NO" dirty="0" smtClean="0"/>
              <a:t> </a:t>
            </a:r>
            <a:r>
              <a:rPr lang="nb-NO" dirty="0" err="1" smtClean="0"/>
              <a:t>event</a:t>
            </a:r>
            <a:endParaRPr lang="nb-NO" dirty="0" smtClean="0"/>
          </a:p>
          <a:p>
            <a:r>
              <a:rPr lang="nb-NO" dirty="0" err="1" smtClean="0"/>
              <a:t>Experiences</a:t>
            </a:r>
            <a:r>
              <a:rPr lang="nb-NO" dirty="0" smtClean="0"/>
              <a:t> and </a:t>
            </a:r>
            <a:r>
              <a:rPr lang="nb-NO" dirty="0" err="1" smtClean="0"/>
              <a:t>impact</a:t>
            </a: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 smtClean="0">
                <a:solidFill>
                  <a:srgbClr val="FF0000"/>
                </a:solidFill>
              </a:rPr>
              <a:t>Time for questions and </a:t>
            </a:r>
            <a:r>
              <a:rPr lang="nb-NO" dirty="0" err="1">
                <a:solidFill>
                  <a:srgbClr val="FF0000"/>
                </a:solidFill>
              </a:rPr>
              <a:t>y</a:t>
            </a:r>
            <a:r>
              <a:rPr lang="nb-NO" dirty="0" err="1" smtClean="0">
                <a:solidFill>
                  <a:srgbClr val="FF0000"/>
                </a:solidFill>
              </a:rPr>
              <a:t>our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 err="1" smtClean="0">
                <a:solidFill>
                  <a:srgbClr val="FF0000"/>
                </a:solidFill>
              </a:rPr>
              <a:t>comments</a:t>
            </a:r>
            <a:r>
              <a:rPr lang="nb-NO" dirty="0" smtClean="0">
                <a:solidFill>
                  <a:srgbClr val="FF0000"/>
                </a:solidFill>
              </a:rPr>
              <a:t>  </a:t>
            </a:r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4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60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The manual, a </a:t>
            </a:r>
            <a:r>
              <a:rPr lang="nb-NO" dirty="0" err="1" smtClean="0"/>
              <a:t>booklet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20 </a:t>
            </a:r>
            <a:r>
              <a:rPr lang="nb-NO" dirty="0" err="1" smtClean="0"/>
              <a:t>pages</a:t>
            </a:r>
            <a:endParaRPr lang="nb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682620"/>
              </p:ext>
            </p:extLst>
          </p:nvPr>
        </p:nvGraphicFramePr>
        <p:xfrm>
          <a:off x="3826492" y="1690688"/>
          <a:ext cx="4539016" cy="4505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9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25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Introduction to manual</a:t>
                      </a:r>
                      <a:endParaRPr lang="nb-NO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72" marR="6797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5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Aims of the Manual</a:t>
                      </a:r>
                      <a:endParaRPr lang="nb-NO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72" marR="6797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Theoretical background and literature:</a:t>
                      </a:r>
                      <a:endParaRPr lang="nb-NO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The UN Convention on the Rights of the Child</a:t>
                      </a:r>
                      <a:endParaRPr lang="nb-NO" sz="1100" dirty="0">
                        <a:effectLst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</a:rPr>
                        <a:t>Different views of young children</a:t>
                      </a:r>
                      <a:endParaRPr lang="nb-NO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nb-NO" sz="1200" dirty="0" err="1">
                          <a:effectLst/>
                        </a:rPr>
                        <a:t>Toddlers</a:t>
                      </a:r>
                      <a:r>
                        <a:rPr lang="nb-NO" sz="1200" dirty="0">
                          <a:effectLst/>
                        </a:rPr>
                        <a:t>’ </a:t>
                      </a:r>
                      <a:r>
                        <a:rPr lang="nb-NO" sz="1200" dirty="0" err="1">
                          <a:effectLst/>
                        </a:rPr>
                        <a:t>community</a:t>
                      </a:r>
                      <a:r>
                        <a:rPr lang="nb-NO" sz="1200" dirty="0">
                          <a:effectLst/>
                        </a:rPr>
                        <a:t> in play</a:t>
                      </a:r>
                      <a:endParaRPr lang="nb-NO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</a:rPr>
                        <a:t>Supporting peer interactions in play</a:t>
                      </a:r>
                      <a:endParaRPr lang="nb-NO" sz="1100" dirty="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72" marR="6797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5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nb-NO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Observe, reflect and act</a:t>
                      </a:r>
                      <a:endParaRPr lang="nb-NO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72" marR="6797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25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References</a:t>
                      </a:r>
                      <a:endParaRPr lang="nb-NO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72" marR="6797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67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Aims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manual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379913"/>
            <a:ext cx="10515600" cy="479705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nb-NO" dirty="0" smtClean="0"/>
          </a:p>
          <a:p>
            <a:pPr lvl="1"/>
            <a:r>
              <a:rPr lang="en-US" sz="2800" dirty="0" smtClean="0"/>
              <a:t>Offer </a:t>
            </a:r>
            <a:r>
              <a:rPr lang="en-US" sz="2800" dirty="0"/>
              <a:t>EYP’s theoretical </a:t>
            </a:r>
            <a:r>
              <a:rPr lang="en-US" sz="2800" i="1" dirty="0">
                <a:solidFill>
                  <a:srgbClr val="FF0000"/>
                </a:solidFill>
              </a:rPr>
              <a:t>knowledge about young children’s specific mode of communicating and the child’s </a:t>
            </a:r>
            <a:r>
              <a:rPr lang="en-US" sz="2800" i="1" dirty="0" smtClean="0">
                <a:solidFill>
                  <a:srgbClr val="FF0000"/>
                </a:solidFill>
              </a:rPr>
              <a:t>right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/>
              <a:t>according to the UN Convention of the Child’s Right.  </a:t>
            </a:r>
            <a:endParaRPr lang="en-US" sz="2800" dirty="0" smtClean="0"/>
          </a:p>
          <a:p>
            <a:pPr marL="457200" lvl="1" indent="0">
              <a:buNone/>
            </a:pPr>
            <a:endParaRPr lang="nb-NO" sz="2800" dirty="0"/>
          </a:p>
          <a:p>
            <a:pPr lvl="1"/>
            <a:r>
              <a:rPr lang="en-US" sz="2800" dirty="0"/>
              <a:t>Expand EYPs’ </a:t>
            </a:r>
            <a:r>
              <a:rPr lang="en-US" sz="2800" i="1" dirty="0">
                <a:solidFill>
                  <a:srgbClr val="FF0000"/>
                </a:solidFill>
              </a:rPr>
              <a:t>consciousness of young children’s diverse modes of expressions </a:t>
            </a:r>
            <a:r>
              <a:rPr lang="en-US" sz="2800" dirty="0"/>
              <a:t>and how they can </a:t>
            </a:r>
            <a:r>
              <a:rPr lang="en-US" sz="2800" dirty="0">
                <a:solidFill>
                  <a:srgbClr val="FF0000"/>
                </a:solidFill>
              </a:rPr>
              <a:t>reflect on </a:t>
            </a:r>
            <a:r>
              <a:rPr lang="en-US" sz="2800" dirty="0" smtClean="0">
                <a:solidFill>
                  <a:srgbClr val="FF0000"/>
                </a:solidFill>
              </a:rPr>
              <a:t>observations </a:t>
            </a:r>
            <a:r>
              <a:rPr lang="en-US" sz="2800" dirty="0"/>
              <a:t>from their own setting.  </a:t>
            </a:r>
            <a:endParaRPr lang="en-US" sz="2800" dirty="0" smtClean="0"/>
          </a:p>
          <a:p>
            <a:pPr marL="457200" lvl="1" indent="0">
              <a:buNone/>
            </a:pPr>
            <a:endParaRPr lang="nb-NO" sz="2800" dirty="0"/>
          </a:p>
          <a:p>
            <a:pPr lvl="1"/>
            <a:r>
              <a:rPr lang="en-US" sz="2800" dirty="0"/>
              <a:t>Develop EYPs </a:t>
            </a:r>
            <a:r>
              <a:rPr lang="en-US" sz="2800" i="1" dirty="0">
                <a:solidFill>
                  <a:srgbClr val="FF0000"/>
                </a:solidFill>
              </a:rPr>
              <a:t>consciousness of the complex interactions among children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and thereby </a:t>
            </a:r>
            <a:r>
              <a:rPr lang="en-US" sz="2800" i="1" dirty="0">
                <a:solidFill>
                  <a:srgbClr val="FF0000"/>
                </a:solidFill>
              </a:rPr>
              <a:t>improve their ability to support </a:t>
            </a:r>
            <a:r>
              <a:rPr lang="en-US" sz="2800" i="1" dirty="0" smtClean="0">
                <a:solidFill>
                  <a:srgbClr val="FF0000"/>
                </a:solidFill>
              </a:rPr>
              <a:t>toddlers’ </a:t>
            </a:r>
            <a:r>
              <a:rPr lang="en-US" sz="2800" i="1" dirty="0">
                <a:solidFill>
                  <a:srgbClr val="FF0000"/>
                </a:solidFill>
              </a:rPr>
              <a:t>play.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nb-NO" sz="28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nb-NO" sz="2800" dirty="0"/>
          </a:p>
        </p:txBody>
      </p:sp>
      <p:pic>
        <p:nvPicPr>
          <p:cNvPr id="4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480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Content </a:t>
            </a:r>
            <a:r>
              <a:rPr lang="nb-NO" dirty="0" err="1" smtClean="0"/>
              <a:t>of</a:t>
            </a:r>
            <a:r>
              <a:rPr lang="nb-NO" dirty="0" smtClean="0"/>
              <a:t>  </a:t>
            </a:r>
            <a:r>
              <a:rPr lang="nb-NO" dirty="0" err="1" smtClean="0"/>
              <a:t>the</a:t>
            </a:r>
            <a:r>
              <a:rPr lang="nb-NO" dirty="0" smtClean="0"/>
              <a:t> manual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92295"/>
          </a:xfrm>
        </p:spPr>
        <p:txBody>
          <a:bodyPr/>
          <a:lstStyle/>
          <a:p>
            <a:r>
              <a:rPr lang="nb-NO" dirty="0" smtClean="0"/>
              <a:t>UN Convention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Rights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Child: </a:t>
            </a:r>
            <a:r>
              <a:rPr lang="nb-NO" dirty="0" err="1" smtClean="0"/>
              <a:t>the</a:t>
            </a:r>
            <a:r>
              <a:rPr lang="nb-NO" dirty="0" smtClean="0"/>
              <a:t> right to be </a:t>
            </a:r>
            <a:r>
              <a:rPr lang="nb-NO" dirty="0" err="1" smtClean="0"/>
              <a:t>heard</a:t>
            </a:r>
            <a:r>
              <a:rPr lang="nb-NO" dirty="0" smtClean="0"/>
              <a:t>, </a:t>
            </a:r>
            <a:r>
              <a:rPr lang="nb-NO" dirty="0" smtClean="0">
                <a:solidFill>
                  <a:srgbClr val="FF0000"/>
                </a:solidFill>
              </a:rPr>
              <a:t>play as </a:t>
            </a:r>
            <a:r>
              <a:rPr lang="nb-NO" dirty="0" err="1" smtClean="0">
                <a:solidFill>
                  <a:srgbClr val="FF0000"/>
                </a:solidFill>
              </a:rPr>
              <a:t>the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 err="1" smtClean="0">
                <a:solidFill>
                  <a:srgbClr val="FF0000"/>
                </a:solidFill>
              </a:rPr>
              <a:t>child’s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 err="1" smtClean="0">
                <a:solidFill>
                  <a:srgbClr val="FF0000"/>
                </a:solidFill>
              </a:rPr>
              <a:t>preferred</a:t>
            </a:r>
            <a:r>
              <a:rPr lang="nb-NO" dirty="0" smtClean="0">
                <a:solidFill>
                  <a:srgbClr val="FF0000"/>
                </a:solidFill>
              </a:rPr>
              <a:t> mode </a:t>
            </a:r>
            <a:r>
              <a:rPr lang="nb-NO" dirty="0" err="1" smtClean="0">
                <a:solidFill>
                  <a:srgbClr val="FF0000"/>
                </a:solidFill>
              </a:rPr>
              <a:t>of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 err="1" smtClean="0">
                <a:solidFill>
                  <a:srgbClr val="FF0000"/>
                </a:solidFill>
              </a:rPr>
              <a:t>expression</a:t>
            </a:r>
            <a:r>
              <a:rPr lang="nb-NO" dirty="0" smtClean="0"/>
              <a:t>. </a:t>
            </a:r>
            <a:r>
              <a:rPr lang="nb-NO" dirty="0" err="1" smtClean="0"/>
              <a:t>Implementation</a:t>
            </a:r>
            <a:r>
              <a:rPr lang="nb-NO" dirty="0" smtClean="0"/>
              <a:t> </a:t>
            </a:r>
            <a:r>
              <a:rPr lang="nb-NO" dirty="0" err="1" smtClean="0"/>
              <a:t>means</a:t>
            </a:r>
            <a:r>
              <a:rPr lang="nb-NO" dirty="0" smtClean="0"/>
              <a:t> </a:t>
            </a:r>
            <a:r>
              <a:rPr lang="nb-NO" dirty="0" err="1" smtClean="0"/>
              <a:t>rethinking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educator’s</a:t>
            </a:r>
            <a:r>
              <a:rPr lang="nb-NO" dirty="0" smtClean="0"/>
              <a:t> </a:t>
            </a:r>
            <a:r>
              <a:rPr lang="nb-NO" dirty="0" err="1" smtClean="0"/>
              <a:t>role</a:t>
            </a:r>
            <a:r>
              <a:rPr lang="nb-NO" dirty="0" smtClean="0"/>
              <a:t> in ECEC.</a:t>
            </a:r>
          </a:p>
          <a:p>
            <a:endParaRPr lang="nb-NO" dirty="0"/>
          </a:p>
          <a:p>
            <a:r>
              <a:rPr lang="nb-NO" dirty="0" smtClean="0"/>
              <a:t>Different </a:t>
            </a:r>
            <a:r>
              <a:rPr lang="nb-NO" dirty="0" err="1" smtClean="0"/>
              <a:t>views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young</a:t>
            </a:r>
            <a:r>
              <a:rPr lang="nb-NO" dirty="0" smtClean="0"/>
              <a:t> </a:t>
            </a:r>
            <a:r>
              <a:rPr lang="nb-NO" dirty="0" err="1" smtClean="0"/>
              <a:t>children</a:t>
            </a:r>
            <a:r>
              <a:rPr lang="nb-NO" dirty="0" smtClean="0"/>
              <a:t> (Johansson, 2013)</a:t>
            </a:r>
          </a:p>
          <a:p>
            <a:pPr lvl="1"/>
            <a:r>
              <a:rPr lang="nb-NO" dirty="0" smtClean="0"/>
              <a:t>Adults </a:t>
            </a:r>
            <a:r>
              <a:rPr lang="nb-NO" dirty="0" err="1" smtClean="0"/>
              <a:t>know</a:t>
            </a:r>
            <a:r>
              <a:rPr lang="nb-NO" dirty="0" smtClean="0"/>
              <a:t> best </a:t>
            </a:r>
          </a:p>
          <a:p>
            <a:pPr lvl="1"/>
            <a:r>
              <a:rPr lang="nb-NO" dirty="0" err="1" smtClean="0"/>
              <a:t>Children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irrational</a:t>
            </a:r>
            <a:endParaRPr lang="nb-NO" dirty="0" smtClean="0"/>
          </a:p>
          <a:p>
            <a:pPr lvl="1"/>
            <a:r>
              <a:rPr lang="nb-NO" dirty="0" err="1" smtClean="0"/>
              <a:t>Children</a:t>
            </a:r>
            <a:r>
              <a:rPr lang="nb-NO" dirty="0" smtClean="0"/>
              <a:t> as human </a:t>
            </a:r>
            <a:r>
              <a:rPr lang="nb-NO" dirty="0" err="1" smtClean="0"/>
              <a:t>beings</a:t>
            </a: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4411" y="4219692"/>
            <a:ext cx="6049389" cy="1309803"/>
          </a:xfrm>
          <a:prstGeom prst="rect">
            <a:avLst/>
          </a:prstGeom>
        </p:spPr>
      </p:pic>
      <p:pic>
        <p:nvPicPr>
          <p:cNvPr id="6" name="Picture 3" descr="toddl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1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Content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manual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199" y="1825625"/>
            <a:ext cx="11231881" cy="4351338"/>
          </a:xfrm>
        </p:spPr>
        <p:txBody>
          <a:bodyPr/>
          <a:lstStyle/>
          <a:p>
            <a:r>
              <a:rPr lang="nb-NO" dirty="0" smtClean="0"/>
              <a:t>The </a:t>
            </a:r>
            <a:r>
              <a:rPr lang="nb-NO" dirty="0" err="1" smtClean="0"/>
              <a:t>educator’s</a:t>
            </a:r>
            <a:r>
              <a:rPr lang="nb-NO" dirty="0" smtClean="0"/>
              <a:t> </a:t>
            </a:r>
            <a:r>
              <a:rPr lang="nb-NO" dirty="0" err="1" smtClean="0"/>
              <a:t>role</a:t>
            </a:r>
            <a:r>
              <a:rPr lang="nb-NO" dirty="0" smtClean="0"/>
              <a:t> – </a:t>
            </a:r>
            <a:r>
              <a:rPr lang="nb-NO" dirty="0" err="1" smtClean="0"/>
              <a:t>supporting</a:t>
            </a:r>
            <a:r>
              <a:rPr lang="nb-NO" dirty="0" smtClean="0"/>
              <a:t> peer </a:t>
            </a:r>
            <a:r>
              <a:rPr lang="nb-NO" dirty="0" err="1" smtClean="0"/>
              <a:t>interactions</a:t>
            </a:r>
            <a:r>
              <a:rPr lang="nb-NO" dirty="0" smtClean="0"/>
              <a:t> in </a:t>
            </a:r>
            <a:r>
              <a:rPr lang="nb-NO" dirty="0" err="1" smtClean="0"/>
              <a:t>toddlers</a:t>
            </a:r>
            <a:r>
              <a:rPr lang="nb-NO" dirty="0" smtClean="0"/>
              <a:t>’ play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b="1" dirty="0"/>
              <a:t> </a:t>
            </a:r>
            <a:r>
              <a:rPr lang="nb-NO" b="1" dirty="0" smtClean="0"/>
              <a:t>         </a:t>
            </a:r>
            <a:r>
              <a:rPr lang="nb-NO" b="1" dirty="0" err="1" smtClean="0"/>
              <a:t>Indirect</a:t>
            </a:r>
            <a:r>
              <a:rPr lang="nb-NO" b="1" dirty="0" smtClean="0"/>
              <a:t> </a:t>
            </a:r>
            <a:r>
              <a:rPr lang="nb-NO" b="1" dirty="0" err="1" smtClean="0"/>
              <a:t>strategies</a:t>
            </a:r>
            <a:r>
              <a:rPr lang="nb-NO" b="1" dirty="0" smtClean="0"/>
              <a:t>: </a:t>
            </a:r>
            <a:r>
              <a:rPr lang="nb-NO" dirty="0" err="1" smtClean="0"/>
              <a:t>physical</a:t>
            </a:r>
            <a:r>
              <a:rPr lang="nb-NO" dirty="0" smtClean="0"/>
              <a:t> and </a:t>
            </a:r>
            <a:r>
              <a:rPr lang="nb-NO" dirty="0" err="1" smtClean="0"/>
              <a:t>emotional</a:t>
            </a:r>
            <a:r>
              <a:rPr lang="nb-NO" dirty="0" smtClean="0"/>
              <a:t> </a:t>
            </a:r>
            <a:r>
              <a:rPr lang="nb-NO" dirty="0" err="1" smtClean="0"/>
              <a:t>environment</a:t>
            </a:r>
            <a:endParaRPr lang="nb-NO" dirty="0" smtClean="0"/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      </a:t>
            </a:r>
          </a:p>
          <a:p>
            <a:pPr marL="0" indent="0">
              <a:buNone/>
            </a:pPr>
            <a:r>
              <a:rPr lang="nb-NO" dirty="0" smtClean="0"/>
              <a:t>          </a:t>
            </a:r>
            <a:r>
              <a:rPr lang="nb-NO" b="1" dirty="0" smtClean="0"/>
              <a:t>Direct </a:t>
            </a:r>
            <a:r>
              <a:rPr lang="nb-NO" b="1" dirty="0" err="1" smtClean="0"/>
              <a:t>strategies</a:t>
            </a:r>
            <a:r>
              <a:rPr lang="nb-NO" b="1" dirty="0" smtClean="0"/>
              <a:t>: </a:t>
            </a:r>
            <a:r>
              <a:rPr lang="nb-NO" dirty="0" smtClean="0"/>
              <a:t>different </a:t>
            </a:r>
            <a:r>
              <a:rPr lang="nb-NO" dirty="0" err="1" smtClean="0"/>
              <a:t>ways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scaffolding</a:t>
            </a:r>
            <a:r>
              <a:rPr lang="nb-NO" dirty="0" smtClean="0"/>
              <a:t> (</a:t>
            </a:r>
            <a:r>
              <a:rPr lang="nb-NO" i="1" dirty="0" smtClean="0"/>
              <a:t>Os, 1994)</a:t>
            </a:r>
            <a:endParaRPr lang="nb-NO" dirty="0" smtClean="0"/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     </a:t>
            </a:r>
            <a:r>
              <a:rPr lang="nb-NO" dirty="0" err="1" smtClean="0"/>
              <a:t>educator</a:t>
            </a:r>
            <a:r>
              <a:rPr lang="nb-NO" dirty="0" smtClean="0"/>
              <a:t> as a guide </a:t>
            </a:r>
            <a:r>
              <a:rPr lang="nb-NO" dirty="0" err="1" smtClean="0"/>
              <a:t>into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symbolic</a:t>
            </a:r>
            <a:r>
              <a:rPr lang="nb-NO" dirty="0" smtClean="0"/>
              <a:t> </a:t>
            </a:r>
            <a:r>
              <a:rPr lang="nb-NO" dirty="0" err="1" smtClean="0"/>
              <a:t>language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play (</a:t>
            </a:r>
            <a:r>
              <a:rPr lang="nb-NO" i="1" dirty="0" smtClean="0"/>
              <a:t>Olofsson, 1996</a:t>
            </a:r>
            <a:r>
              <a:rPr lang="nb-NO" dirty="0" smtClean="0"/>
              <a:t>)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        </a:t>
            </a:r>
          </a:p>
          <a:p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endParaRPr lang="nb-NO" dirty="0"/>
          </a:p>
        </p:txBody>
      </p:sp>
      <p:pic>
        <p:nvPicPr>
          <p:cNvPr id="4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419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Theoretical</a:t>
            </a:r>
            <a:r>
              <a:rPr lang="nb-NO" dirty="0" smtClean="0"/>
              <a:t> </a:t>
            </a:r>
            <a:r>
              <a:rPr lang="nb-NO" dirty="0" err="1" smtClean="0"/>
              <a:t>background</a:t>
            </a:r>
            <a:r>
              <a:rPr lang="nb-NO" dirty="0" smtClean="0"/>
              <a:t> for </a:t>
            </a:r>
            <a:r>
              <a:rPr lang="nb-NO" dirty="0" err="1" smtClean="0"/>
              <a:t>the</a:t>
            </a:r>
            <a:r>
              <a:rPr lang="nb-NO" dirty="0" smtClean="0"/>
              <a:t> manual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463040"/>
            <a:ext cx="11098876" cy="47139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b="1" dirty="0" err="1" smtClean="0"/>
              <a:t>Merleau-Ponty</a:t>
            </a:r>
            <a:r>
              <a:rPr lang="nb-NO" b="1" dirty="0" smtClean="0"/>
              <a:t> (1994, 2002) – </a:t>
            </a:r>
            <a:r>
              <a:rPr lang="nb-NO" b="1" dirty="0" err="1" smtClean="0"/>
              <a:t>Lived</a:t>
            </a:r>
            <a:r>
              <a:rPr lang="nb-NO" b="1" dirty="0" smtClean="0"/>
              <a:t> Body</a:t>
            </a:r>
          </a:p>
          <a:p>
            <a:pPr lvl="1"/>
            <a:r>
              <a:rPr lang="nb-NO" dirty="0" err="1" smtClean="0"/>
              <a:t>Assumptions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complexity</a:t>
            </a:r>
            <a:r>
              <a:rPr lang="nb-NO" dirty="0" smtClean="0"/>
              <a:t> in </a:t>
            </a:r>
            <a:r>
              <a:rPr lang="nb-NO" dirty="0" err="1" smtClean="0"/>
              <a:t>children</a:t>
            </a:r>
            <a:r>
              <a:rPr lang="nb-NO" dirty="0" smtClean="0"/>
              <a:t> and adults </a:t>
            </a:r>
            <a:r>
              <a:rPr lang="nb-NO" dirty="0" err="1" smtClean="0"/>
              <a:t>communication</a:t>
            </a:r>
            <a:endParaRPr lang="nb-NO" dirty="0" smtClean="0"/>
          </a:p>
          <a:p>
            <a:pPr lvl="1"/>
            <a:r>
              <a:rPr lang="nb-NO" dirty="0" smtClean="0"/>
              <a:t>The body forms </a:t>
            </a:r>
            <a:r>
              <a:rPr lang="nb-NO" dirty="0" err="1" smtClean="0"/>
              <a:t>the</a:t>
            </a:r>
            <a:r>
              <a:rPr lang="nb-NO" dirty="0" smtClean="0"/>
              <a:t> basis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our</a:t>
            </a:r>
            <a:r>
              <a:rPr lang="nb-NO" dirty="0" smtClean="0"/>
              <a:t> </a:t>
            </a:r>
            <a:r>
              <a:rPr lang="nb-NO" dirty="0" err="1" smtClean="0"/>
              <a:t>experiences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world</a:t>
            </a:r>
            <a:endParaRPr lang="nb-NO" dirty="0" smtClean="0"/>
          </a:p>
          <a:p>
            <a:pPr lvl="1"/>
            <a:r>
              <a:rPr lang="nb-NO" dirty="0" smtClean="0"/>
              <a:t>The </a:t>
            </a:r>
            <a:r>
              <a:rPr lang="nb-NO" dirty="0" err="1" smtClean="0"/>
              <a:t>lived</a:t>
            </a:r>
            <a:r>
              <a:rPr lang="nb-NO" dirty="0" smtClean="0"/>
              <a:t> body – </a:t>
            </a:r>
            <a:r>
              <a:rPr lang="nb-NO" dirty="0" err="1" smtClean="0"/>
              <a:t>both</a:t>
            </a:r>
            <a:r>
              <a:rPr lang="nb-NO" dirty="0" smtClean="0"/>
              <a:t> </a:t>
            </a:r>
            <a:r>
              <a:rPr lang="nb-NO" dirty="0" err="1" smtClean="0"/>
              <a:t>inner</a:t>
            </a:r>
            <a:r>
              <a:rPr lang="nb-NO" dirty="0" smtClean="0"/>
              <a:t> and </a:t>
            </a:r>
            <a:r>
              <a:rPr lang="nb-NO" dirty="0" err="1" smtClean="0"/>
              <a:t>utter</a:t>
            </a:r>
            <a:r>
              <a:rPr lang="nb-NO" dirty="0" smtClean="0"/>
              <a:t>, </a:t>
            </a:r>
            <a:r>
              <a:rPr lang="nb-NO" dirty="0" err="1" smtClean="0"/>
              <a:t>individual</a:t>
            </a:r>
            <a:r>
              <a:rPr lang="nb-NO" dirty="0" smtClean="0"/>
              <a:t> and </a:t>
            </a:r>
            <a:r>
              <a:rPr lang="nb-NO" dirty="0" err="1" smtClean="0"/>
              <a:t>social</a:t>
            </a:r>
            <a:r>
              <a:rPr lang="nb-NO" dirty="0" smtClean="0"/>
              <a:t>, </a:t>
            </a:r>
            <a:r>
              <a:rPr lang="nb-NO" dirty="0" err="1" smtClean="0"/>
              <a:t>subjective</a:t>
            </a:r>
            <a:r>
              <a:rPr lang="nb-NO" dirty="0" smtClean="0"/>
              <a:t> and </a:t>
            </a:r>
            <a:r>
              <a:rPr lang="nb-NO" dirty="0" err="1" smtClean="0"/>
              <a:t>objective</a:t>
            </a:r>
            <a:endParaRPr lang="nb-NO" dirty="0" smtClean="0"/>
          </a:p>
          <a:p>
            <a:pPr lvl="1"/>
            <a:r>
              <a:rPr lang="nb-NO" dirty="0" smtClean="0"/>
              <a:t>Kindergarten - a </a:t>
            </a:r>
            <a:r>
              <a:rPr lang="nb-NO" dirty="0" err="1" smtClean="0"/>
              <a:t>perceptual</a:t>
            </a:r>
            <a:r>
              <a:rPr lang="nb-NO" dirty="0" smtClean="0"/>
              <a:t> </a:t>
            </a:r>
            <a:r>
              <a:rPr lang="nb-NO" dirty="0" err="1" smtClean="0"/>
              <a:t>field</a:t>
            </a:r>
            <a:r>
              <a:rPr lang="nb-NO" dirty="0" smtClean="0"/>
              <a:t> </a:t>
            </a:r>
            <a:r>
              <a:rPr lang="nb-NO" dirty="0" err="1" smtClean="0"/>
              <a:t>consisting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other</a:t>
            </a:r>
            <a:r>
              <a:rPr lang="nb-NO" dirty="0" smtClean="0"/>
              <a:t> body </a:t>
            </a:r>
            <a:r>
              <a:rPr lang="nb-NO" dirty="0" err="1" smtClean="0"/>
              <a:t>subjects</a:t>
            </a:r>
            <a:r>
              <a:rPr lang="nb-NO" dirty="0" smtClean="0"/>
              <a:t> and </a:t>
            </a:r>
            <a:r>
              <a:rPr lang="nb-NO" dirty="0" err="1" smtClean="0"/>
              <a:t>things</a:t>
            </a:r>
            <a:r>
              <a:rPr lang="nb-NO" dirty="0" smtClean="0"/>
              <a:t>/materials</a:t>
            </a:r>
          </a:p>
          <a:p>
            <a:pPr lvl="1"/>
            <a:r>
              <a:rPr lang="nb-NO" dirty="0" err="1" smtClean="0"/>
              <a:t>Communication</a:t>
            </a:r>
            <a:r>
              <a:rPr lang="nb-NO" dirty="0" smtClean="0"/>
              <a:t> – </a:t>
            </a:r>
            <a:r>
              <a:rPr lang="nb-NO" dirty="0" err="1" smtClean="0"/>
              <a:t>something</a:t>
            </a:r>
            <a:r>
              <a:rPr lang="nb-NO" dirty="0" smtClean="0"/>
              <a:t> </a:t>
            </a:r>
            <a:r>
              <a:rPr lang="nb-NO" dirty="0" err="1" smtClean="0"/>
              <a:t>existential</a:t>
            </a:r>
            <a:r>
              <a:rPr lang="nb-NO" dirty="0" smtClean="0"/>
              <a:t> </a:t>
            </a:r>
            <a:r>
              <a:rPr lang="nb-NO" dirty="0" err="1" smtClean="0"/>
              <a:t>through</a:t>
            </a:r>
            <a:r>
              <a:rPr lang="nb-NO" dirty="0" smtClean="0"/>
              <a:t> </a:t>
            </a:r>
            <a:r>
              <a:rPr lang="nb-NO" dirty="0" err="1" smtClean="0"/>
              <a:t>bodily</a:t>
            </a:r>
            <a:r>
              <a:rPr lang="nb-NO" dirty="0" smtClean="0"/>
              <a:t> </a:t>
            </a:r>
            <a:r>
              <a:rPr lang="nb-NO" dirty="0" err="1" smtClean="0"/>
              <a:t>expressions</a:t>
            </a:r>
            <a:endParaRPr lang="nb-NO" dirty="0" smtClean="0"/>
          </a:p>
          <a:p>
            <a:pPr lvl="1"/>
            <a:r>
              <a:rPr lang="nb-NO" dirty="0" smtClean="0"/>
              <a:t>Things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percieved</a:t>
            </a:r>
            <a:r>
              <a:rPr lang="nb-NO" dirty="0" smtClean="0"/>
              <a:t> as </a:t>
            </a:r>
            <a:r>
              <a:rPr lang="nb-NO" dirty="0" err="1" smtClean="0"/>
              <a:t>phenomena</a:t>
            </a:r>
            <a:r>
              <a:rPr lang="nb-NO" dirty="0" smtClean="0"/>
              <a:t> </a:t>
            </a:r>
          </a:p>
          <a:p>
            <a:pPr lvl="1"/>
            <a:r>
              <a:rPr lang="nb-NO" dirty="0" smtClean="0"/>
              <a:t>Taking </a:t>
            </a:r>
            <a:r>
              <a:rPr lang="nb-NO" dirty="0" err="1" smtClean="0"/>
              <a:t>initiatives</a:t>
            </a:r>
            <a:r>
              <a:rPr lang="nb-NO" dirty="0" smtClean="0"/>
              <a:t> and </a:t>
            </a:r>
            <a:r>
              <a:rPr lang="nb-NO" dirty="0" err="1" smtClean="0"/>
              <a:t>creating</a:t>
            </a:r>
            <a:r>
              <a:rPr lang="nb-NO" dirty="0" smtClean="0"/>
              <a:t> a </a:t>
            </a:r>
            <a:r>
              <a:rPr lang="nb-NO" dirty="0" err="1" smtClean="0"/>
              <a:t>common</a:t>
            </a:r>
            <a:r>
              <a:rPr lang="nb-NO" dirty="0" smtClean="0"/>
              <a:t> </a:t>
            </a:r>
            <a:r>
              <a:rPr lang="nb-NO" dirty="0" err="1" smtClean="0"/>
              <a:t>world</a:t>
            </a:r>
            <a:r>
              <a:rPr lang="nb-NO" dirty="0" smtClean="0"/>
              <a:t> (</a:t>
            </a:r>
            <a:r>
              <a:rPr lang="nb-NO" dirty="0" err="1" smtClean="0"/>
              <a:t>Merleau-Ponty</a:t>
            </a:r>
            <a:r>
              <a:rPr lang="nb-NO" dirty="0" smtClean="0"/>
              <a:t>, 2002) </a:t>
            </a:r>
            <a:r>
              <a:rPr lang="nb-NO" dirty="0" err="1" smtClean="0"/>
              <a:t>through</a:t>
            </a:r>
            <a:r>
              <a:rPr lang="nb-NO" dirty="0" smtClean="0"/>
              <a:t> a «</a:t>
            </a:r>
            <a:r>
              <a:rPr lang="nb-NO" dirty="0" err="1" smtClean="0"/>
              <a:t>third</a:t>
            </a:r>
            <a:r>
              <a:rPr lang="nb-NO" dirty="0" smtClean="0"/>
              <a:t> party» (</a:t>
            </a:r>
            <a:r>
              <a:rPr lang="nb-NO" dirty="0" err="1" smtClean="0"/>
              <a:t>Løgstrup</a:t>
            </a:r>
            <a:r>
              <a:rPr lang="nb-NO" dirty="0" smtClean="0"/>
              <a:t>, 2010; Skjervheim, 2001)</a:t>
            </a:r>
          </a:p>
          <a:p>
            <a:endParaRPr lang="nb-NO" dirty="0" smtClean="0"/>
          </a:p>
          <a:p>
            <a:pPr marL="0" indent="0">
              <a:buNone/>
            </a:pPr>
            <a:r>
              <a:rPr lang="nb-NO" b="1" dirty="0" smtClean="0"/>
              <a:t>Nordic </a:t>
            </a:r>
            <a:r>
              <a:rPr lang="nb-NO" b="1" dirty="0" err="1" smtClean="0"/>
              <a:t>Interpretive</a:t>
            </a:r>
            <a:r>
              <a:rPr lang="nb-NO" b="1" dirty="0" smtClean="0"/>
              <a:t> </a:t>
            </a:r>
            <a:r>
              <a:rPr lang="nb-NO" b="1" dirty="0" err="1" smtClean="0"/>
              <a:t>Quality</a:t>
            </a:r>
            <a:r>
              <a:rPr lang="nb-NO" b="1" dirty="0" smtClean="0"/>
              <a:t> Research</a:t>
            </a:r>
          </a:p>
          <a:p>
            <a:pPr lvl="1"/>
            <a:r>
              <a:rPr lang="nb-NO" dirty="0" smtClean="0"/>
              <a:t>Young </a:t>
            </a:r>
            <a:r>
              <a:rPr lang="nb-NO" dirty="0" err="1" smtClean="0"/>
              <a:t>children’s</a:t>
            </a:r>
            <a:r>
              <a:rPr lang="nb-NO" dirty="0" smtClean="0"/>
              <a:t> diverse modes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expressions</a:t>
            </a:r>
            <a:r>
              <a:rPr lang="nb-NO" dirty="0" smtClean="0"/>
              <a:t> – </a:t>
            </a:r>
            <a:r>
              <a:rPr lang="nb-NO" dirty="0" err="1" smtClean="0"/>
              <a:t>results</a:t>
            </a:r>
            <a:r>
              <a:rPr lang="nb-NO" dirty="0" smtClean="0"/>
              <a:t> from Nordic </a:t>
            </a:r>
            <a:r>
              <a:rPr lang="nb-NO" dirty="0" err="1" smtClean="0"/>
              <a:t>Interpretive</a:t>
            </a:r>
            <a:r>
              <a:rPr lang="nb-NO" dirty="0" smtClean="0"/>
              <a:t> </a:t>
            </a:r>
            <a:r>
              <a:rPr lang="nb-NO" dirty="0" err="1" smtClean="0"/>
              <a:t>Quality</a:t>
            </a:r>
            <a:r>
              <a:rPr lang="nb-NO" dirty="0" smtClean="0"/>
              <a:t> Research</a:t>
            </a:r>
          </a:p>
          <a:p>
            <a:pPr lvl="1"/>
            <a:r>
              <a:rPr lang="nb-NO" dirty="0" err="1" smtClean="0"/>
              <a:t>Similar</a:t>
            </a:r>
            <a:r>
              <a:rPr lang="nb-NO" dirty="0" smtClean="0"/>
              <a:t> </a:t>
            </a:r>
            <a:r>
              <a:rPr lang="nb-NO" dirty="0" err="1" smtClean="0"/>
              <a:t>meta-theory</a:t>
            </a:r>
            <a:r>
              <a:rPr lang="nb-NO" dirty="0" smtClean="0"/>
              <a:t> and </a:t>
            </a:r>
            <a:r>
              <a:rPr lang="nb-NO" dirty="0" err="1" smtClean="0"/>
              <a:t>methods</a:t>
            </a:r>
            <a:r>
              <a:rPr lang="nb-NO" dirty="0" smtClean="0"/>
              <a:t> – </a:t>
            </a:r>
            <a:r>
              <a:rPr lang="nb-NO" dirty="0" err="1" smtClean="0"/>
              <a:t>doing</a:t>
            </a:r>
            <a:r>
              <a:rPr lang="nb-NO" dirty="0" smtClean="0"/>
              <a:t> </a:t>
            </a:r>
            <a:r>
              <a:rPr lang="nb-NO" dirty="0" err="1" smtClean="0"/>
              <a:t>empirical</a:t>
            </a:r>
            <a:r>
              <a:rPr lang="nb-NO" dirty="0" smtClean="0"/>
              <a:t> </a:t>
            </a:r>
            <a:r>
              <a:rPr lang="nb-NO" dirty="0" err="1" smtClean="0"/>
              <a:t>research</a:t>
            </a:r>
            <a:r>
              <a:rPr lang="nb-NO" dirty="0" smtClean="0"/>
              <a:t> in different </a:t>
            </a:r>
            <a:r>
              <a:rPr lang="nb-NO" dirty="0" err="1" smtClean="0"/>
              <a:t>kindergartens</a:t>
            </a:r>
            <a:r>
              <a:rPr lang="nb-NO" dirty="0" smtClean="0"/>
              <a:t> </a:t>
            </a:r>
          </a:p>
          <a:p>
            <a:pPr lvl="1"/>
            <a:r>
              <a:rPr lang="nb-NO" dirty="0" smtClean="0"/>
              <a:t>One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many</a:t>
            </a:r>
            <a:r>
              <a:rPr lang="nb-NO" dirty="0" smtClean="0"/>
              <a:t> </a:t>
            </a:r>
            <a:r>
              <a:rPr lang="nb-NO" dirty="0" err="1" smtClean="0"/>
              <a:t>interpretive</a:t>
            </a:r>
            <a:r>
              <a:rPr lang="nb-NO" dirty="0" smtClean="0"/>
              <a:t> </a:t>
            </a:r>
            <a:r>
              <a:rPr lang="nb-NO" dirty="0" err="1" smtClean="0"/>
              <a:t>realities</a:t>
            </a:r>
            <a:r>
              <a:rPr lang="nb-NO" dirty="0" smtClean="0"/>
              <a:t> (</a:t>
            </a:r>
            <a:r>
              <a:rPr lang="nb-NO" dirty="0" err="1" smtClean="0"/>
              <a:t>Denzin</a:t>
            </a:r>
            <a:r>
              <a:rPr lang="nb-NO" dirty="0" smtClean="0"/>
              <a:t> &amp; Lincoln, 2005)</a:t>
            </a:r>
          </a:p>
          <a:p>
            <a:pPr lvl="1"/>
            <a:endParaRPr lang="nb-NO" dirty="0"/>
          </a:p>
        </p:txBody>
      </p:sp>
      <p:pic>
        <p:nvPicPr>
          <p:cNvPr id="4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578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Research </a:t>
            </a:r>
            <a:r>
              <a:rPr lang="nb-NO" dirty="0" err="1" smtClean="0"/>
              <a:t>about</a:t>
            </a:r>
            <a:r>
              <a:rPr lang="nb-NO" dirty="0" smtClean="0"/>
              <a:t> </a:t>
            </a:r>
            <a:r>
              <a:rPr lang="nb-NO" dirty="0" err="1" smtClean="0"/>
              <a:t>toddlers</a:t>
            </a:r>
            <a:r>
              <a:rPr lang="nb-NO" dirty="0" smtClean="0"/>
              <a:t>’ </a:t>
            </a:r>
            <a:r>
              <a:rPr lang="nb-NO" dirty="0" err="1" smtClean="0"/>
              <a:t>community</a:t>
            </a:r>
            <a:r>
              <a:rPr lang="nb-NO" dirty="0" smtClean="0"/>
              <a:t> in play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199" y="1690688"/>
            <a:ext cx="11148753" cy="44862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/>
              <a:t>A </a:t>
            </a:r>
            <a:r>
              <a:rPr lang="nb-NO" dirty="0" err="1"/>
              <a:t>dynamic</a:t>
            </a:r>
            <a:r>
              <a:rPr lang="nb-NO" dirty="0"/>
              <a:t> </a:t>
            </a:r>
            <a:r>
              <a:rPr lang="nb-NO" dirty="0" err="1"/>
              <a:t>understanding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different </a:t>
            </a:r>
            <a:r>
              <a:rPr lang="nb-NO" dirty="0" err="1" smtClean="0"/>
              <a:t>characteristics</a:t>
            </a:r>
            <a:r>
              <a:rPr lang="nb-NO" dirty="0" smtClean="0"/>
              <a:t> </a:t>
            </a:r>
            <a:r>
              <a:rPr lang="nb-NO" dirty="0"/>
              <a:t>and </a:t>
            </a:r>
            <a:r>
              <a:rPr lang="nb-NO" dirty="0" err="1" smtClean="0"/>
              <a:t>aspects</a:t>
            </a:r>
            <a:r>
              <a:rPr lang="nb-NO" dirty="0" smtClean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toddlers</a:t>
            </a:r>
            <a:r>
              <a:rPr lang="nb-NO" dirty="0"/>
              <a:t>’ </a:t>
            </a:r>
            <a:r>
              <a:rPr lang="nb-NO" dirty="0" err="1"/>
              <a:t>communication</a:t>
            </a:r>
            <a:r>
              <a:rPr lang="nb-NO" dirty="0"/>
              <a:t> and play (Rosell, 2016)</a:t>
            </a:r>
          </a:p>
          <a:p>
            <a:r>
              <a:rPr lang="nb-NO" dirty="0" err="1" smtClean="0"/>
              <a:t>Results</a:t>
            </a:r>
            <a:r>
              <a:rPr lang="nb-NO" dirty="0" smtClean="0"/>
              <a:t> from different </a:t>
            </a:r>
            <a:r>
              <a:rPr lang="nb-NO" dirty="0" err="1" smtClean="0"/>
              <a:t>research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organized</a:t>
            </a:r>
            <a:r>
              <a:rPr lang="nb-NO" dirty="0" smtClean="0"/>
              <a:t> as:</a:t>
            </a:r>
          </a:p>
          <a:p>
            <a:pPr lvl="1"/>
            <a:r>
              <a:rPr lang="nb-NO" b="1" dirty="0" err="1" smtClean="0"/>
              <a:t>Toddlers</a:t>
            </a:r>
            <a:r>
              <a:rPr lang="nb-NO" b="1" dirty="0" smtClean="0"/>
              <a:t>’ peer-</a:t>
            </a:r>
            <a:r>
              <a:rPr lang="nb-NO" b="1" dirty="0" err="1" smtClean="0"/>
              <a:t>communication</a:t>
            </a:r>
            <a:r>
              <a:rPr lang="nb-NO" b="1" dirty="0" smtClean="0"/>
              <a:t> and play </a:t>
            </a:r>
            <a:r>
              <a:rPr lang="nb-NO" dirty="0" smtClean="0"/>
              <a:t>(</a:t>
            </a:r>
            <a:r>
              <a:rPr lang="en-US" dirty="0" err="1" smtClean="0"/>
              <a:t>Engdahl</a:t>
            </a:r>
            <a:r>
              <a:rPr lang="en-US" dirty="0"/>
              <a:t>, 2011; </a:t>
            </a:r>
            <a:r>
              <a:rPr lang="en-US" dirty="0" err="1"/>
              <a:t>Greve</a:t>
            </a:r>
            <a:r>
              <a:rPr lang="en-US" dirty="0"/>
              <a:t>, 2007; Johansson, 1999; </a:t>
            </a:r>
            <a:r>
              <a:rPr lang="en-US" dirty="0" err="1"/>
              <a:t>Løkken</a:t>
            </a:r>
            <a:r>
              <a:rPr lang="en-US" dirty="0"/>
              <a:t>, 2004; </a:t>
            </a:r>
            <a:r>
              <a:rPr lang="en-US" dirty="0" err="1"/>
              <a:t>Michelsen</a:t>
            </a:r>
            <a:r>
              <a:rPr lang="en-US" dirty="0"/>
              <a:t>, 2004; </a:t>
            </a:r>
            <a:r>
              <a:rPr lang="en-US" dirty="0" err="1" smtClean="0"/>
              <a:t>Palmadottir</a:t>
            </a:r>
            <a:r>
              <a:rPr lang="en-US" dirty="0" smtClean="0"/>
              <a:t>, 2015; Rosell</a:t>
            </a:r>
            <a:r>
              <a:rPr lang="en-US" dirty="0"/>
              <a:t>, </a:t>
            </a:r>
            <a:r>
              <a:rPr lang="en-US" dirty="0" smtClean="0"/>
              <a:t>2016; Rosell &amp; Johansson, ongoing)</a:t>
            </a:r>
            <a:endParaRPr lang="nb-NO" dirty="0" smtClean="0"/>
          </a:p>
          <a:p>
            <a:pPr lvl="1"/>
            <a:r>
              <a:rPr lang="nb-NO" b="1" dirty="0" err="1" smtClean="0"/>
              <a:t>Toddlers</a:t>
            </a:r>
            <a:r>
              <a:rPr lang="nb-NO" b="1" dirty="0" smtClean="0"/>
              <a:t>’ play </a:t>
            </a:r>
            <a:r>
              <a:rPr lang="nb-NO" b="1" dirty="0" err="1"/>
              <a:t>r</a:t>
            </a:r>
            <a:r>
              <a:rPr lang="nb-NO" b="1" dirty="0" err="1" smtClean="0"/>
              <a:t>outine</a:t>
            </a:r>
            <a:r>
              <a:rPr lang="nb-NO" b="1" dirty="0" smtClean="0"/>
              <a:t> </a:t>
            </a:r>
            <a:r>
              <a:rPr lang="nb-NO" dirty="0" smtClean="0"/>
              <a:t>(Løkken, 2000, 2004)</a:t>
            </a:r>
          </a:p>
          <a:p>
            <a:pPr lvl="1"/>
            <a:r>
              <a:rPr lang="nb-NO" b="1" dirty="0" err="1" smtClean="0"/>
              <a:t>Friendship</a:t>
            </a:r>
            <a:r>
              <a:rPr lang="nb-NO" b="1" dirty="0" smtClean="0"/>
              <a:t> </a:t>
            </a:r>
            <a:r>
              <a:rPr lang="nb-NO" b="1" dirty="0" err="1" smtClean="0"/>
              <a:t>among</a:t>
            </a:r>
            <a:r>
              <a:rPr lang="nb-NO" b="1" dirty="0" smtClean="0"/>
              <a:t> </a:t>
            </a:r>
            <a:r>
              <a:rPr lang="nb-NO" b="1" dirty="0" err="1" smtClean="0"/>
              <a:t>toddlers</a:t>
            </a:r>
            <a:r>
              <a:rPr lang="nb-NO" b="1" dirty="0" smtClean="0"/>
              <a:t> </a:t>
            </a:r>
            <a:r>
              <a:rPr lang="nb-NO" dirty="0" smtClean="0"/>
              <a:t>(Engdahl, 2011; Greve, 2007)</a:t>
            </a:r>
          </a:p>
          <a:p>
            <a:pPr lvl="1"/>
            <a:r>
              <a:rPr lang="nb-NO" b="1" dirty="0" err="1" smtClean="0"/>
              <a:t>Toddlers</a:t>
            </a:r>
            <a:r>
              <a:rPr lang="nb-NO" b="1" dirty="0" smtClean="0"/>
              <a:t>’ </a:t>
            </a:r>
            <a:r>
              <a:rPr lang="nb-NO" b="1" dirty="0" err="1" smtClean="0"/>
              <a:t>negotiations</a:t>
            </a:r>
            <a:r>
              <a:rPr lang="nb-NO" b="1" dirty="0" smtClean="0"/>
              <a:t> and </a:t>
            </a:r>
            <a:r>
              <a:rPr lang="nb-NO" b="1" dirty="0" err="1" smtClean="0"/>
              <a:t>conflicts</a:t>
            </a:r>
            <a:r>
              <a:rPr lang="nb-NO" b="1" dirty="0" smtClean="0"/>
              <a:t> </a:t>
            </a:r>
            <a:r>
              <a:rPr lang="nb-NO" dirty="0" smtClean="0"/>
              <a:t>(Alvestad, 2010; Johansson, 1999; Palmadottir, 2015; Rosell, 2016; </a:t>
            </a:r>
            <a:r>
              <a:rPr lang="nb-NO" dirty="0" err="1" smtClean="0"/>
              <a:t>Skånfors</a:t>
            </a:r>
            <a:r>
              <a:rPr lang="nb-NO" dirty="0" smtClean="0"/>
              <a:t>, </a:t>
            </a:r>
            <a:r>
              <a:rPr lang="nb-NO" dirty="0" err="1" smtClean="0"/>
              <a:t>Löfdahl</a:t>
            </a:r>
            <a:r>
              <a:rPr lang="nb-NO" dirty="0" smtClean="0"/>
              <a:t> &amp; </a:t>
            </a:r>
            <a:r>
              <a:rPr lang="nb-NO" dirty="0" err="1" smtClean="0"/>
              <a:t>Hägglund</a:t>
            </a:r>
            <a:r>
              <a:rPr lang="nb-NO" dirty="0" smtClean="0"/>
              <a:t>, 2009)</a:t>
            </a:r>
          </a:p>
          <a:p>
            <a:r>
              <a:rPr lang="nb-NO" dirty="0" smtClean="0"/>
              <a:t>In </a:t>
            </a:r>
            <a:r>
              <a:rPr lang="nb-NO" dirty="0" err="1" smtClean="0"/>
              <a:t>the</a:t>
            </a:r>
            <a:r>
              <a:rPr lang="nb-NO" dirty="0" smtClean="0"/>
              <a:t> manual:</a:t>
            </a:r>
          </a:p>
          <a:p>
            <a:pPr lvl="1"/>
            <a:r>
              <a:rPr lang="nb-NO" dirty="0" smtClean="0"/>
              <a:t>A </a:t>
            </a:r>
            <a:r>
              <a:rPr lang="nb-NO" dirty="0" err="1" smtClean="0"/>
              <a:t>textual</a:t>
            </a:r>
            <a:r>
              <a:rPr lang="nb-NO" dirty="0" smtClean="0"/>
              <a:t> </a:t>
            </a:r>
            <a:r>
              <a:rPr lang="nb-NO" dirty="0" err="1" smtClean="0"/>
              <a:t>presentation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research</a:t>
            </a:r>
            <a:endParaRPr lang="nb-NO" dirty="0" smtClean="0"/>
          </a:p>
          <a:p>
            <a:pPr lvl="1"/>
            <a:r>
              <a:rPr lang="nb-NO" dirty="0" err="1" smtClean="0"/>
              <a:t>Followed</a:t>
            </a:r>
            <a:r>
              <a:rPr lang="nb-NO" dirty="0" smtClean="0"/>
              <a:t> by a </a:t>
            </a:r>
            <a:r>
              <a:rPr lang="nb-NO" i="1" dirty="0" smtClean="0"/>
              <a:t>Guideline for </a:t>
            </a:r>
            <a:r>
              <a:rPr lang="nb-NO" i="1" dirty="0" err="1" smtClean="0"/>
              <a:t>reflection</a:t>
            </a:r>
            <a:endParaRPr lang="nb-NO" i="1" dirty="0"/>
          </a:p>
          <a:p>
            <a:endParaRPr lang="nb-NO" dirty="0"/>
          </a:p>
        </p:txBody>
      </p:sp>
      <p:pic>
        <p:nvPicPr>
          <p:cNvPr id="4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274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/>
          <a:lstStyle/>
          <a:p>
            <a:r>
              <a:rPr lang="nb-NO" dirty="0" err="1" smtClean="0"/>
              <a:t>Example</a:t>
            </a:r>
            <a:r>
              <a:rPr lang="nb-NO" dirty="0" smtClean="0"/>
              <a:t> – </a:t>
            </a:r>
            <a:r>
              <a:rPr lang="nb-NO" dirty="0" err="1" smtClean="0"/>
              <a:t>Observe</a:t>
            </a:r>
            <a:r>
              <a:rPr lang="nb-NO" dirty="0" smtClean="0"/>
              <a:t>, </a:t>
            </a:r>
            <a:r>
              <a:rPr lang="nb-NO" dirty="0" err="1" smtClean="0"/>
              <a:t>reflect</a:t>
            </a:r>
            <a:r>
              <a:rPr lang="nb-NO" dirty="0" smtClean="0"/>
              <a:t> and </a:t>
            </a:r>
            <a:r>
              <a:rPr lang="nb-NO" dirty="0" err="1" smtClean="0"/>
              <a:t>act</a:t>
            </a:r>
            <a:endParaRPr lang="nb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2266024"/>
              </p:ext>
            </p:extLst>
          </p:nvPr>
        </p:nvGraphicFramePr>
        <p:xfrm>
          <a:off x="299259" y="1401386"/>
          <a:ext cx="11579778" cy="4507694"/>
        </p:xfrm>
        <a:graphic>
          <a:graphicData uri="http://schemas.openxmlformats.org/drawingml/2006/table">
            <a:tbl>
              <a:tblPr firstRow="1" firstCol="1" bandRow="1"/>
              <a:tblGrid>
                <a:gridCol w="11579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0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Toddlers’ Play </a:t>
                      </a:r>
                      <a:r>
                        <a:rPr lang="en-GB" sz="1800" b="1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Routines (</a:t>
                      </a:r>
                      <a:r>
                        <a:rPr lang="en-GB" sz="1800" b="1" dirty="0" err="1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Løkken</a:t>
                      </a:r>
                      <a:r>
                        <a:rPr lang="en-GB" sz="1800" b="1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2000, 2004) </a:t>
                      </a:r>
                      <a:endParaRPr lang="nb-N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21" marR="61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92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toddlers create common (play) routines: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Somebody expresses an idea 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Peers understand this idea totally or partial and react according to the idea 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answer creates respect and response from other children.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interaction continuous with recurrences and variations, but the basis of these recurrences and variations is the initially expressed idea. 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Those recurring interactions may develop into different toddler routines.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Toddlers create these routines by using the body, the room and things (often big objects). 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children often express joy and excitement – usually accompanied by laughter and loud shouts. 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Examples of this kind of routines: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GB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Running routines – Toddlers run back and forth in the room (from one wall to the other), or around a table, with or without objects, in a repeated pattern (a routine) 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Mattress routines – Toddlers are actively using big mattresses. The children use the mattress, their bodies and eventually the room in a repeating pattern (a routine)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Jumping routines – Toddlers jump from benches, chairs, sofas etc. to the floor or a mattress. They use objects, the room and body in a repeated pattern.  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Toddler routines often appear as open activities – independent of the number of children or their age. 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Toddler routines are created and developed by the children.  They are the children’s own initiatives and expressions, collaboratively created with peers. 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21" marR="61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9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Questions:</a:t>
                      </a:r>
                      <a:endParaRPr lang="nb-NO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play routines do you have observed toddlers creating in your setting?</a:t>
                      </a:r>
                      <a:endParaRPr lang="nb-N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b="1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can we support the development of different play routines and why are they important?</a:t>
                      </a:r>
                      <a:endParaRPr lang="nb-NO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21" marR="614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3" descr="toddl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7424"/>
            <a:ext cx="12192000" cy="6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689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1242</Words>
  <Application>Microsoft Office PowerPoint</Application>
  <PresentationFormat>Widescreen</PresentationFormat>
  <Paragraphs>150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Symbol</vt:lpstr>
      <vt:lpstr>Times New Roman</vt:lpstr>
      <vt:lpstr>Office-tema</vt:lpstr>
      <vt:lpstr>Listening to toddlers’ voice and expressions</vt:lpstr>
      <vt:lpstr>Structure of our presentation</vt:lpstr>
      <vt:lpstr>The manual, a booklet of 20 pages</vt:lpstr>
      <vt:lpstr>Aims of the manual</vt:lpstr>
      <vt:lpstr>Content of  the manual</vt:lpstr>
      <vt:lpstr>Content of the manual</vt:lpstr>
      <vt:lpstr>Theoretical background for the manual</vt:lpstr>
      <vt:lpstr>Research about toddlers’ community in play</vt:lpstr>
      <vt:lpstr>Example – Observe, reflect and act</vt:lpstr>
      <vt:lpstr>Data collection</vt:lpstr>
      <vt:lpstr> How did the setting partners work with the manual? </vt:lpstr>
      <vt:lpstr>Impact on the EYPs’ knowledge, consciousness and ability to support toddlers’ play</vt:lpstr>
      <vt:lpstr>PowerPoint Presentation</vt:lpstr>
      <vt:lpstr>References</vt:lpstr>
    </vt:vector>
  </TitlesOfParts>
  <Company>Universitetet i Stavanger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IO4 – Children’s voice and expressions</dc:title>
  <dc:creator>Lars Yngve Rosell</dc:creator>
  <cp:lastModifiedBy>Sutherland, Helen M</cp:lastModifiedBy>
  <cp:revision>91</cp:revision>
  <dcterms:created xsi:type="dcterms:W3CDTF">2017-08-23T08:18:29Z</dcterms:created>
  <dcterms:modified xsi:type="dcterms:W3CDTF">2018-10-15T15:35:33Z</dcterms:modified>
</cp:coreProperties>
</file>