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256" r:id="rId2"/>
    <p:sldId id="264" r:id="rId3"/>
    <p:sldId id="265" r:id="rId4"/>
    <p:sldId id="266" r:id="rId5"/>
    <p:sldId id="267" r:id="rId6"/>
    <p:sldId id="258" r:id="rId7"/>
    <p:sldId id="259" r:id="rId8"/>
    <p:sldId id="260" r:id="rId9"/>
    <p:sldId id="268" r:id="rId10"/>
    <p:sldId id="262" r:id="rId11"/>
    <p:sldId id="263"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9" d="100"/>
          <a:sy n="59" d="100"/>
        </p:scale>
        <p:origin x="-96" y="-10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8E6DF77-2BB6-490C-9D15-DA6CCB01BD51}" type="datetimeFigureOut">
              <a:rPr lang="en-GB" smtClean="0"/>
              <a:t>19/06/2017</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42C702E-C988-439E-AF53-A0B4CACCFD0F}" type="slidenum">
              <a:rPr lang="en-GB" smtClean="0"/>
              <a:t>‹#›</a:t>
            </a:fld>
            <a:endParaRPr lang="en-GB"/>
          </a:p>
        </p:txBody>
      </p:sp>
    </p:spTree>
    <p:extLst>
      <p:ext uri="{BB962C8B-B14F-4D97-AF65-F5344CB8AC3E}">
        <p14:creationId xmlns:p14="http://schemas.microsoft.com/office/powerpoint/2010/main" val="337207703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042C702E-C988-439E-AF53-A0B4CACCFD0F}" type="slidenum">
              <a:rPr lang="en-GB" smtClean="0"/>
              <a:t>10</a:t>
            </a:fld>
            <a:endParaRPr lang="en-GB"/>
          </a:p>
        </p:txBody>
      </p:sp>
    </p:spTree>
    <p:extLst>
      <p:ext uri="{BB962C8B-B14F-4D97-AF65-F5344CB8AC3E}">
        <p14:creationId xmlns:p14="http://schemas.microsoft.com/office/powerpoint/2010/main" val="23939231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330554F6-586B-435B-928A-848EECEB56F0}" type="datetimeFigureOut">
              <a:rPr lang="en-GB" smtClean="0"/>
              <a:t>19/06/2017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8B99723-E79C-4AE2-85B7-5E9ADB7D5A2E}" type="slidenum">
              <a:rPr lang="en-GB" smtClean="0"/>
              <a:t>‹#›</a:t>
            </a:fld>
            <a:endParaRPr lang="en-GB"/>
          </a:p>
        </p:txBody>
      </p:sp>
    </p:spTree>
    <p:extLst>
      <p:ext uri="{BB962C8B-B14F-4D97-AF65-F5344CB8AC3E}">
        <p14:creationId xmlns:p14="http://schemas.microsoft.com/office/powerpoint/2010/main" val="15212438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330554F6-586B-435B-928A-848EECEB56F0}" type="datetimeFigureOut">
              <a:rPr lang="en-GB" smtClean="0"/>
              <a:t>19/06/2017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8B99723-E79C-4AE2-85B7-5E9ADB7D5A2E}" type="slidenum">
              <a:rPr lang="en-GB" smtClean="0"/>
              <a:t>‹#›</a:t>
            </a:fld>
            <a:endParaRPr lang="en-GB"/>
          </a:p>
        </p:txBody>
      </p:sp>
    </p:spTree>
    <p:extLst>
      <p:ext uri="{BB962C8B-B14F-4D97-AF65-F5344CB8AC3E}">
        <p14:creationId xmlns:p14="http://schemas.microsoft.com/office/powerpoint/2010/main" val="34600431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330554F6-586B-435B-928A-848EECEB56F0}" type="datetimeFigureOut">
              <a:rPr lang="en-GB" smtClean="0"/>
              <a:t>19/06/2017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8B99723-E79C-4AE2-85B7-5E9ADB7D5A2E}" type="slidenum">
              <a:rPr lang="en-GB" smtClean="0"/>
              <a:t>‹#›</a:t>
            </a:fld>
            <a:endParaRPr lang="en-GB"/>
          </a:p>
        </p:txBody>
      </p:sp>
    </p:spTree>
    <p:extLst>
      <p:ext uri="{BB962C8B-B14F-4D97-AF65-F5344CB8AC3E}">
        <p14:creationId xmlns:p14="http://schemas.microsoft.com/office/powerpoint/2010/main" val="7683886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330554F6-586B-435B-928A-848EECEB56F0}" type="datetimeFigureOut">
              <a:rPr lang="en-GB" smtClean="0"/>
              <a:t>19/06/2017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8B99723-E79C-4AE2-85B7-5E9ADB7D5A2E}" type="slidenum">
              <a:rPr lang="en-GB" smtClean="0"/>
              <a:t>‹#›</a:t>
            </a:fld>
            <a:endParaRPr lang="en-GB"/>
          </a:p>
        </p:txBody>
      </p:sp>
    </p:spTree>
    <p:extLst>
      <p:ext uri="{BB962C8B-B14F-4D97-AF65-F5344CB8AC3E}">
        <p14:creationId xmlns:p14="http://schemas.microsoft.com/office/powerpoint/2010/main" val="26935032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30554F6-586B-435B-928A-848EECEB56F0}" type="datetimeFigureOut">
              <a:rPr lang="en-GB" smtClean="0"/>
              <a:t>19/06/2017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8B99723-E79C-4AE2-85B7-5E9ADB7D5A2E}" type="slidenum">
              <a:rPr lang="en-GB" smtClean="0"/>
              <a:t>‹#›</a:t>
            </a:fld>
            <a:endParaRPr lang="en-GB"/>
          </a:p>
        </p:txBody>
      </p:sp>
    </p:spTree>
    <p:extLst>
      <p:ext uri="{BB962C8B-B14F-4D97-AF65-F5344CB8AC3E}">
        <p14:creationId xmlns:p14="http://schemas.microsoft.com/office/powerpoint/2010/main" val="8876272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330554F6-586B-435B-928A-848EECEB56F0}" type="datetimeFigureOut">
              <a:rPr lang="en-GB" smtClean="0"/>
              <a:t>19/06/2017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8B99723-E79C-4AE2-85B7-5E9ADB7D5A2E}" type="slidenum">
              <a:rPr lang="en-GB" smtClean="0"/>
              <a:t>‹#›</a:t>
            </a:fld>
            <a:endParaRPr lang="en-GB"/>
          </a:p>
        </p:txBody>
      </p:sp>
    </p:spTree>
    <p:extLst>
      <p:ext uri="{BB962C8B-B14F-4D97-AF65-F5344CB8AC3E}">
        <p14:creationId xmlns:p14="http://schemas.microsoft.com/office/powerpoint/2010/main" val="42852889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330554F6-586B-435B-928A-848EECEB56F0}" type="datetimeFigureOut">
              <a:rPr lang="en-GB" smtClean="0"/>
              <a:t>19/06/2017</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88B99723-E79C-4AE2-85B7-5E9ADB7D5A2E}" type="slidenum">
              <a:rPr lang="en-GB" smtClean="0"/>
              <a:t>‹#›</a:t>
            </a:fld>
            <a:endParaRPr lang="en-GB"/>
          </a:p>
        </p:txBody>
      </p:sp>
    </p:spTree>
    <p:extLst>
      <p:ext uri="{BB962C8B-B14F-4D97-AF65-F5344CB8AC3E}">
        <p14:creationId xmlns:p14="http://schemas.microsoft.com/office/powerpoint/2010/main" val="9887979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330554F6-586B-435B-928A-848EECEB56F0}" type="datetimeFigureOut">
              <a:rPr lang="en-GB" smtClean="0"/>
              <a:t>19/06/2017</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88B99723-E79C-4AE2-85B7-5E9ADB7D5A2E}" type="slidenum">
              <a:rPr lang="en-GB" smtClean="0"/>
              <a:t>‹#›</a:t>
            </a:fld>
            <a:endParaRPr lang="en-GB"/>
          </a:p>
        </p:txBody>
      </p:sp>
    </p:spTree>
    <p:extLst>
      <p:ext uri="{BB962C8B-B14F-4D97-AF65-F5344CB8AC3E}">
        <p14:creationId xmlns:p14="http://schemas.microsoft.com/office/powerpoint/2010/main" val="9122199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30554F6-586B-435B-928A-848EECEB56F0}" type="datetimeFigureOut">
              <a:rPr lang="en-GB" smtClean="0"/>
              <a:t>19/06/2017</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88B99723-E79C-4AE2-85B7-5E9ADB7D5A2E}" type="slidenum">
              <a:rPr lang="en-GB" smtClean="0"/>
              <a:t>‹#›</a:t>
            </a:fld>
            <a:endParaRPr lang="en-GB"/>
          </a:p>
        </p:txBody>
      </p:sp>
    </p:spTree>
    <p:extLst>
      <p:ext uri="{BB962C8B-B14F-4D97-AF65-F5344CB8AC3E}">
        <p14:creationId xmlns:p14="http://schemas.microsoft.com/office/powerpoint/2010/main" val="14292870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30554F6-586B-435B-928A-848EECEB56F0}" type="datetimeFigureOut">
              <a:rPr lang="en-GB" smtClean="0"/>
              <a:t>19/06/2017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8B99723-E79C-4AE2-85B7-5E9ADB7D5A2E}" type="slidenum">
              <a:rPr lang="en-GB" smtClean="0"/>
              <a:t>‹#›</a:t>
            </a:fld>
            <a:endParaRPr lang="en-GB"/>
          </a:p>
        </p:txBody>
      </p:sp>
    </p:spTree>
    <p:extLst>
      <p:ext uri="{BB962C8B-B14F-4D97-AF65-F5344CB8AC3E}">
        <p14:creationId xmlns:p14="http://schemas.microsoft.com/office/powerpoint/2010/main" val="30961808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30554F6-586B-435B-928A-848EECEB56F0}" type="datetimeFigureOut">
              <a:rPr lang="en-GB" smtClean="0"/>
              <a:t>19/06/2017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8B99723-E79C-4AE2-85B7-5E9ADB7D5A2E}" type="slidenum">
              <a:rPr lang="en-GB" smtClean="0"/>
              <a:t>‹#›</a:t>
            </a:fld>
            <a:endParaRPr lang="en-GB"/>
          </a:p>
        </p:txBody>
      </p:sp>
    </p:spTree>
    <p:extLst>
      <p:ext uri="{BB962C8B-B14F-4D97-AF65-F5344CB8AC3E}">
        <p14:creationId xmlns:p14="http://schemas.microsoft.com/office/powerpoint/2010/main" val="24536289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30554F6-586B-435B-928A-848EECEB56F0}" type="datetimeFigureOut">
              <a:rPr lang="en-GB" smtClean="0"/>
              <a:t>19/06/2017</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8B99723-E79C-4AE2-85B7-5E9ADB7D5A2E}" type="slidenum">
              <a:rPr lang="en-GB" smtClean="0"/>
              <a:t>‹#›</a:t>
            </a:fld>
            <a:endParaRPr lang="en-GB"/>
          </a:p>
        </p:txBody>
      </p:sp>
    </p:spTree>
    <p:extLst>
      <p:ext uri="{BB962C8B-B14F-4D97-AF65-F5344CB8AC3E}">
        <p14:creationId xmlns:p14="http://schemas.microsoft.com/office/powerpoint/2010/main" val="17886642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www.toddlerswellbeing.eu/"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65243" y="2996952"/>
            <a:ext cx="7992888" cy="2160240"/>
          </a:xfrm>
        </p:spPr>
        <p:txBody>
          <a:bodyPr>
            <a:normAutofit fontScale="90000"/>
          </a:bodyPr>
          <a:lstStyle/>
          <a:p>
            <a:r>
              <a:rPr lang="en-GB" b="1" dirty="0" smtClean="0">
                <a:solidFill>
                  <a:srgbClr val="00B0F0"/>
                </a:solidFill>
              </a:rPr>
              <a:t/>
            </a:r>
            <a:br>
              <a:rPr lang="en-GB" b="1" dirty="0" smtClean="0">
                <a:solidFill>
                  <a:srgbClr val="00B0F0"/>
                </a:solidFill>
              </a:rPr>
            </a:br>
            <a:r>
              <a:rPr lang="en-GB" sz="2700" b="1" dirty="0" smtClean="0">
                <a:solidFill>
                  <a:srgbClr val="00B0F0"/>
                </a:solidFill>
              </a:rPr>
              <a:t>The ToWe Project</a:t>
            </a:r>
            <a:br>
              <a:rPr lang="en-GB" sz="2700" b="1" dirty="0" smtClean="0">
                <a:solidFill>
                  <a:srgbClr val="00B0F0"/>
                </a:solidFill>
              </a:rPr>
            </a:br>
            <a:r>
              <a:rPr lang="en-GB" sz="2700" dirty="0" smtClean="0">
                <a:solidFill>
                  <a:srgbClr val="00B0F0"/>
                </a:solidFill>
              </a:rPr>
              <a:t>Enhancing the Education and Wellbeing of Disadvantaged Toddlers through the Development of Training and </a:t>
            </a:r>
            <a:br>
              <a:rPr lang="en-GB" sz="2700" dirty="0" smtClean="0">
                <a:solidFill>
                  <a:srgbClr val="00B0F0"/>
                </a:solidFill>
              </a:rPr>
            </a:br>
            <a:r>
              <a:rPr lang="en-GB" sz="2700" dirty="0" smtClean="0">
                <a:solidFill>
                  <a:srgbClr val="00B0F0"/>
                </a:solidFill>
              </a:rPr>
              <a:t>Materials to Support Early Years Practitioner</a:t>
            </a:r>
            <a:br>
              <a:rPr lang="en-GB" sz="2700" dirty="0" smtClean="0">
                <a:solidFill>
                  <a:srgbClr val="00B0F0"/>
                </a:solidFill>
              </a:rPr>
            </a:br>
            <a:r>
              <a:rPr lang="en-GB" sz="2700" b="1" dirty="0" smtClean="0">
                <a:solidFill>
                  <a:srgbClr val="00B0F0"/>
                </a:solidFill>
              </a:rPr>
              <a:t>2015-1-UK01-KA201-013431</a:t>
            </a:r>
            <a:r>
              <a:rPr lang="en-GB" sz="2700" dirty="0" smtClean="0">
                <a:solidFill>
                  <a:srgbClr val="00B0F0"/>
                </a:solidFill>
              </a:rPr>
              <a:t/>
            </a:r>
            <a:br>
              <a:rPr lang="en-GB" sz="2700" dirty="0" smtClean="0">
                <a:solidFill>
                  <a:srgbClr val="00B0F0"/>
                </a:solidFill>
              </a:rPr>
            </a:br>
            <a:r>
              <a:rPr lang="en-GB" sz="3100" dirty="0" smtClean="0">
                <a:solidFill>
                  <a:srgbClr val="00B0F0"/>
                </a:solidFill>
              </a:rPr>
              <a:t/>
            </a:r>
            <a:br>
              <a:rPr lang="en-GB" sz="3100" dirty="0" smtClean="0">
                <a:solidFill>
                  <a:srgbClr val="00B0F0"/>
                </a:solidFill>
              </a:rPr>
            </a:br>
            <a:r>
              <a:rPr lang="en-GB" sz="3100" b="1" dirty="0" smtClean="0">
                <a:solidFill>
                  <a:srgbClr val="00B0F0"/>
                </a:solidFill>
              </a:rPr>
              <a:t> </a:t>
            </a:r>
            <a:r>
              <a:rPr lang="en-GB" sz="3100" dirty="0" smtClean="0">
                <a:solidFill>
                  <a:srgbClr val="00B0F0"/>
                </a:solidFill>
              </a:rPr>
              <a:t/>
            </a:r>
            <a:br>
              <a:rPr lang="en-GB" sz="3100" dirty="0" smtClean="0">
                <a:solidFill>
                  <a:srgbClr val="00B0F0"/>
                </a:solidFill>
              </a:rPr>
            </a:br>
            <a:endParaRPr lang="en-GB" sz="3100" dirty="0"/>
          </a:p>
        </p:txBody>
      </p:sp>
      <p:sp>
        <p:nvSpPr>
          <p:cNvPr id="3" name="Subtitle 2"/>
          <p:cNvSpPr>
            <a:spLocks noGrp="1"/>
          </p:cNvSpPr>
          <p:nvPr>
            <p:ph type="subTitle" idx="1"/>
          </p:nvPr>
        </p:nvSpPr>
        <p:spPr>
          <a:xfrm>
            <a:off x="611560" y="5301208"/>
            <a:ext cx="7992887" cy="648072"/>
          </a:xfrm>
        </p:spPr>
        <p:txBody>
          <a:bodyPr>
            <a:normAutofit/>
          </a:bodyPr>
          <a:lstStyle/>
          <a:p>
            <a:r>
              <a:rPr lang="en-GB" sz="2400" b="1" dirty="0" err="1" smtClean="0">
                <a:solidFill>
                  <a:srgbClr val="00B0F0"/>
                </a:solidFill>
              </a:rPr>
              <a:t>Ángels</a:t>
            </a:r>
            <a:r>
              <a:rPr lang="en-GB" sz="2400" b="1" dirty="0" smtClean="0">
                <a:solidFill>
                  <a:srgbClr val="00B0F0"/>
                </a:solidFill>
              </a:rPr>
              <a:t> </a:t>
            </a:r>
            <a:r>
              <a:rPr lang="en-GB" sz="2400" b="1" smtClean="0">
                <a:solidFill>
                  <a:srgbClr val="00B0F0"/>
                </a:solidFill>
              </a:rPr>
              <a:t>Geis</a:t>
            </a:r>
            <a:r>
              <a:rPr lang="en-GB" sz="2400" b="1" dirty="0" smtClean="0">
                <a:solidFill>
                  <a:srgbClr val="00B0F0"/>
                </a:solidFill>
              </a:rPr>
              <a:t>, Monika </a:t>
            </a:r>
            <a:r>
              <a:rPr lang="en-GB" sz="2400" b="1" dirty="0" err="1" smtClean="0">
                <a:solidFill>
                  <a:srgbClr val="00B0F0"/>
                </a:solidFill>
              </a:rPr>
              <a:t>Röthle</a:t>
            </a:r>
            <a:r>
              <a:rPr lang="en-GB" sz="2400" b="1" dirty="0" smtClean="0">
                <a:solidFill>
                  <a:srgbClr val="00B0F0"/>
                </a:solidFill>
              </a:rPr>
              <a:t> and Helen Sutherland</a:t>
            </a:r>
            <a:endParaRPr lang="en-GB" sz="2400" b="1" dirty="0">
              <a:solidFill>
                <a:srgbClr val="00B0F0"/>
              </a:solidFill>
            </a:endParaRPr>
          </a:p>
        </p:txBody>
      </p:sp>
      <p:pic>
        <p:nvPicPr>
          <p:cNvPr id="4" name="Picture 3" descr="toddler.jp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0313" y="-27384"/>
            <a:ext cx="9144000" cy="620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Imagen 4" descr="https://lh5.googleusercontent.com/f3524yQqizsIx5v4h22KQZ5k5bbStY5RddtI0l-ySjnZOBwV7ZHJzlKB-BmHmy-WnSiuOy3DQuCxetrOZDBJSkfhudWllHyuLuu-qs9wELGhWrXbIuHUIk4p0ocNR5b70HUuu8314ioMItgurg"/>
          <p:cNvPicPr/>
          <p:nvPr/>
        </p:nvPicPr>
        <p:blipFill>
          <a:blip r:embed="rId3" cstate="print"/>
          <a:srcRect/>
          <a:stretch>
            <a:fillRect/>
          </a:stretch>
        </p:blipFill>
        <p:spPr bwMode="auto">
          <a:xfrm>
            <a:off x="2810301" y="908719"/>
            <a:ext cx="3811429" cy="1625363"/>
          </a:xfrm>
          <a:prstGeom prst="rect">
            <a:avLst/>
          </a:prstGeom>
          <a:noFill/>
          <a:ln w="9525">
            <a:noFill/>
            <a:miter lim="800000"/>
            <a:headEnd/>
            <a:tailEnd/>
          </a:ln>
        </p:spPr>
      </p:pic>
      <p:sp>
        <p:nvSpPr>
          <p:cNvPr id="6" name="Subtitle 2"/>
          <p:cNvSpPr txBox="1">
            <a:spLocks/>
          </p:cNvSpPr>
          <p:nvPr/>
        </p:nvSpPr>
        <p:spPr>
          <a:xfrm>
            <a:off x="1515616" y="3356992"/>
            <a:ext cx="6400800" cy="1656184"/>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endParaRPr lang="en-GB" sz="2000" dirty="0" smtClean="0">
              <a:solidFill>
                <a:srgbClr val="00B0F0"/>
              </a:solidFill>
            </a:endParaRPr>
          </a:p>
          <a:p>
            <a:endParaRPr lang="en-GB" b="1" dirty="0">
              <a:solidFill>
                <a:srgbClr val="00B0F0"/>
              </a:solidFill>
              <a:effectLst>
                <a:outerShdw blurRad="38100" dist="38100" dir="2700000" algn="tl">
                  <a:srgbClr val="000000">
                    <a:alpha val="43137"/>
                  </a:srgbClr>
                </a:outerShdw>
              </a:effectLst>
            </a:endParaRPr>
          </a:p>
        </p:txBody>
      </p:sp>
      <p:pic>
        <p:nvPicPr>
          <p:cNvPr id="7"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51520" y="6144396"/>
            <a:ext cx="1809750" cy="5175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EEECE1"/>
                  </a:outerShdw>
                </a:effectLst>
              </a14:hiddenEffects>
            </a:ext>
          </a:extLst>
        </p:spPr>
      </p:pic>
      <p:sp>
        <p:nvSpPr>
          <p:cNvPr id="8" name="Text Box 3"/>
          <p:cNvSpPr txBox="1">
            <a:spLocks noChangeArrowheads="1"/>
          </p:cNvSpPr>
          <p:nvPr/>
        </p:nvSpPr>
        <p:spPr bwMode="auto">
          <a:xfrm>
            <a:off x="2061270" y="6144395"/>
            <a:ext cx="6831210" cy="5375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altLang="en-US" sz="1000" b="0" i="0" u="none" strike="noStrike" cap="none" normalizeH="0" baseline="0" dirty="0" smtClean="0">
                <a:ln>
                  <a:noFill/>
                </a:ln>
                <a:solidFill>
                  <a:srgbClr val="3F3C3D"/>
                </a:solidFill>
                <a:effectLst/>
                <a:latin typeface="Calibri" pitchFamily="34" charset="0"/>
                <a:cs typeface="Arial" pitchFamily="34" charset="0"/>
              </a:rPr>
              <a:t>“This publication has been produced with the support of the Erasmus+ Programme of the European Union. The contents of this publication are the sole responsibility of the ToWe Project and can in no way be taken to reflect the views of the NA and the Commission.”</a:t>
            </a:r>
            <a:r>
              <a:rPr kumimoji="0" lang="en-GB" altLang="en-US" sz="1200" b="0" i="0" u="none" strike="noStrike" cap="none" normalizeH="0" baseline="0" dirty="0" smtClean="0">
                <a:ln>
                  <a:noFill/>
                </a:ln>
                <a:solidFill>
                  <a:srgbClr val="3F3C3D"/>
                </a:solidFill>
                <a:effectLst/>
                <a:latin typeface="Times New Roman" pitchFamily="18" charset="0"/>
                <a:cs typeface="Arial" pitchFamily="34" charset="0"/>
              </a:rPr>
              <a:t> </a:t>
            </a:r>
            <a:endParaRPr kumimoji="0" lang="en-US" altLang="en-US" sz="18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3615332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b="1" dirty="0" smtClean="0">
                <a:solidFill>
                  <a:srgbClr val="00B0F0"/>
                </a:solidFill>
              </a:rPr>
              <a:t>ToWe Local Practitioner Workshop</a:t>
            </a:r>
            <a:endParaRPr lang="en-GB" dirty="0"/>
          </a:p>
        </p:txBody>
      </p:sp>
      <p:sp>
        <p:nvSpPr>
          <p:cNvPr id="3" name="Content Placeholder 2"/>
          <p:cNvSpPr>
            <a:spLocks noGrp="1"/>
          </p:cNvSpPr>
          <p:nvPr>
            <p:ph idx="1"/>
          </p:nvPr>
        </p:nvSpPr>
        <p:spPr/>
        <p:txBody>
          <a:bodyPr>
            <a:normAutofit lnSpcReduction="10000"/>
          </a:bodyPr>
          <a:lstStyle/>
          <a:p>
            <a:pPr marL="0" indent="0">
              <a:buNone/>
            </a:pPr>
            <a:r>
              <a:rPr lang="en-GB" b="1" dirty="0" smtClean="0">
                <a:solidFill>
                  <a:srgbClr val="00B0F0"/>
                </a:solidFill>
              </a:rPr>
              <a:t>Between September 2017—February 2018</a:t>
            </a:r>
            <a:endParaRPr lang="en-GB" dirty="0" smtClean="0">
              <a:solidFill>
                <a:srgbClr val="00B0F0"/>
              </a:solidFill>
            </a:endParaRPr>
          </a:p>
          <a:p>
            <a:pPr marL="0" indent="0">
              <a:buNone/>
            </a:pPr>
            <a:r>
              <a:rPr lang="en-GB" dirty="0" smtClean="0">
                <a:solidFill>
                  <a:srgbClr val="00B0F0"/>
                </a:solidFill>
              </a:rPr>
              <a:t>Achieving for Children, Sandvedhaugen </a:t>
            </a:r>
            <a:r>
              <a:rPr lang="en-GB" dirty="0" err="1" smtClean="0">
                <a:solidFill>
                  <a:srgbClr val="00B0F0"/>
                </a:solidFill>
              </a:rPr>
              <a:t>Barnhage</a:t>
            </a:r>
            <a:r>
              <a:rPr lang="en-GB" dirty="0" smtClean="0">
                <a:solidFill>
                  <a:srgbClr val="00B0F0"/>
                </a:solidFill>
              </a:rPr>
              <a:t> - Sandnes Kommune and University Ramon </a:t>
            </a:r>
            <a:r>
              <a:rPr lang="en-GB" dirty="0" err="1" smtClean="0">
                <a:solidFill>
                  <a:srgbClr val="00B0F0"/>
                </a:solidFill>
              </a:rPr>
              <a:t>Llull</a:t>
            </a:r>
            <a:r>
              <a:rPr lang="en-GB" dirty="0" smtClean="0">
                <a:solidFill>
                  <a:srgbClr val="00B0F0"/>
                </a:solidFill>
              </a:rPr>
              <a:t> will each hold a EYPs training event in 2017 - 2018 for EYPs in their locality to attend. These events will present the projects materials and EYPs experiences of the Toddlers’ Wellbeing , Toddlers' Voice and Expressions, Toddlers' Meal Times and Toddlers' Additional Language(s).</a:t>
            </a:r>
          </a:p>
          <a:p>
            <a:endParaRPr lang="en-GB" dirty="0"/>
          </a:p>
        </p:txBody>
      </p:sp>
      <p:pic>
        <p:nvPicPr>
          <p:cNvPr id="4" name="Picture 3" descr="toddler.jp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0" y="6237312"/>
            <a:ext cx="9144000" cy="620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63909600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endParaRPr lang="en-GB" dirty="0"/>
          </a:p>
        </p:txBody>
      </p:sp>
      <p:pic>
        <p:nvPicPr>
          <p:cNvPr id="4" name="Picture 3" descr="toddler.jp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6237312"/>
            <a:ext cx="9144000" cy="620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9428425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22114"/>
          </a:xfrm>
        </p:spPr>
        <p:txBody>
          <a:bodyPr>
            <a:normAutofit/>
          </a:bodyPr>
          <a:lstStyle/>
          <a:p>
            <a:r>
              <a:rPr lang="en-GB" b="1" dirty="0">
                <a:solidFill>
                  <a:srgbClr val="00B0F0"/>
                </a:solidFill>
              </a:rPr>
              <a:t>The </a:t>
            </a:r>
            <a:r>
              <a:rPr lang="en-GB" b="1" dirty="0" smtClean="0">
                <a:solidFill>
                  <a:srgbClr val="00B0F0"/>
                </a:solidFill>
              </a:rPr>
              <a:t>Partners</a:t>
            </a:r>
            <a:endParaRPr lang="en-GB" dirty="0">
              <a:solidFill>
                <a:srgbClr val="00B0F0"/>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normAutofit fontScale="85000" lnSpcReduction="10000"/>
          </a:bodyPr>
          <a:lstStyle/>
          <a:p>
            <a:pPr marL="0" indent="0">
              <a:buNone/>
            </a:pPr>
            <a:r>
              <a:rPr lang="en-GB" b="1" dirty="0" smtClean="0">
                <a:solidFill>
                  <a:srgbClr val="00B0F0"/>
                </a:solidFill>
              </a:rPr>
              <a:t>Higher </a:t>
            </a:r>
            <a:r>
              <a:rPr lang="en-GB" b="1" dirty="0">
                <a:solidFill>
                  <a:srgbClr val="00B0F0"/>
                </a:solidFill>
              </a:rPr>
              <a:t>Education Institution Partners:</a:t>
            </a:r>
            <a:endParaRPr lang="en-GB" dirty="0">
              <a:solidFill>
                <a:srgbClr val="00B0F0"/>
              </a:solidFill>
            </a:endParaRPr>
          </a:p>
          <a:p>
            <a:r>
              <a:rPr lang="en-GB" dirty="0">
                <a:solidFill>
                  <a:srgbClr val="00B0F0"/>
                </a:solidFill>
              </a:rPr>
              <a:t>Kingston University, United Kingdom</a:t>
            </a:r>
          </a:p>
          <a:p>
            <a:r>
              <a:rPr lang="en-GB" dirty="0">
                <a:solidFill>
                  <a:srgbClr val="00B0F0"/>
                </a:solidFill>
              </a:rPr>
              <a:t>University of Stavanger, Norway</a:t>
            </a:r>
          </a:p>
          <a:p>
            <a:r>
              <a:rPr lang="en-GB" dirty="0">
                <a:solidFill>
                  <a:srgbClr val="00B0F0"/>
                </a:solidFill>
              </a:rPr>
              <a:t>University of Ramon </a:t>
            </a:r>
            <a:r>
              <a:rPr lang="en-GB" dirty="0" err="1">
                <a:solidFill>
                  <a:srgbClr val="00B0F0"/>
                </a:solidFill>
              </a:rPr>
              <a:t>Llull</a:t>
            </a:r>
            <a:r>
              <a:rPr lang="en-GB" dirty="0">
                <a:solidFill>
                  <a:srgbClr val="00B0F0"/>
                </a:solidFill>
              </a:rPr>
              <a:t>, Spain</a:t>
            </a:r>
          </a:p>
          <a:p>
            <a:pPr marL="0" indent="0">
              <a:buNone/>
            </a:pPr>
            <a:r>
              <a:rPr lang="en-GB" b="1" dirty="0">
                <a:solidFill>
                  <a:srgbClr val="00B0F0"/>
                </a:solidFill>
              </a:rPr>
              <a:t>Early Years Setting Partners:</a:t>
            </a:r>
            <a:endParaRPr lang="en-GB" dirty="0">
              <a:solidFill>
                <a:srgbClr val="00B0F0"/>
              </a:solidFill>
            </a:endParaRPr>
          </a:p>
          <a:p>
            <a:r>
              <a:rPr lang="en-GB" dirty="0">
                <a:solidFill>
                  <a:srgbClr val="00B0F0"/>
                </a:solidFill>
              </a:rPr>
              <a:t>Achieving for Children - Kingston and Richmond Children’s Services, United Kingdom</a:t>
            </a:r>
          </a:p>
          <a:p>
            <a:r>
              <a:rPr lang="en-GB" dirty="0" err="1">
                <a:solidFill>
                  <a:srgbClr val="00B0F0"/>
                </a:solidFill>
              </a:rPr>
              <a:t>Sandnes</a:t>
            </a:r>
            <a:r>
              <a:rPr lang="en-GB" dirty="0">
                <a:solidFill>
                  <a:srgbClr val="00B0F0"/>
                </a:solidFill>
              </a:rPr>
              <a:t> </a:t>
            </a:r>
            <a:r>
              <a:rPr lang="en-GB" dirty="0" err="1">
                <a:solidFill>
                  <a:srgbClr val="00B0F0"/>
                </a:solidFill>
              </a:rPr>
              <a:t>Kommune</a:t>
            </a:r>
            <a:r>
              <a:rPr lang="en-GB" dirty="0">
                <a:solidFill>
                  <a:srgbClr val="00B0F0"/>
                </a:solidFill>
              </a:rPr>
              <a:t> - </a:t>
            </a:r>
            <a:r>
              <a:rPr lang="en-GB" dirty="0" err="1">
                <a:solidFill>
                  <a:srgbClr val="00B0F0"/>
                </a:solidFill>
              </a:rPr>
              <a:t>Sandnes</a:t>
            </a:r>
            <a:r>
              <a:rPr lang="en-GB" dirty="0">
                <a:solidFill>
                  <a:srgbClr val="00B0F0"/>
                </a:solidFill>
              </a:rPr>
              <a:t> Municipality, Norway</a:t>
            </a:r>
          </a:p>
          <a:p>
            <a:r>
              <a:rPr lang="en-GB" dirty="0" err="1">
                <a:solidFill>
                  <a:srgbClr val="00B0F0"/>
                </a:solidFill>
              </a:rPr>
              <a:t>Petita</a:t>
            </a:r>
            <a:r>
              <a:rPr lang="en-GB" dirty="0">
                <a:solidFill>
                  <a:srgbClr val="00B0F0"/>
                </a:solidFill>
              </a:rPr>
              <a:t> Escola, Spain</a:t>
            </a:r>
          </a:p>
          <a:p>
            <a:r>
              <a:rPr lang="en-GB" dirty="0">
                <a:solidFill>
                  <a:srgbClr val="00B0F0"/>
                </a:solidFill>
              </a:rPr>
              <a:t>Escola </a:t>
            </a:r>
            <a:r>
              <a:rPr lang="en-GB" dirty="0" err="1">
                <a:solidFill>
                  <a:srgbClr val="00B0F0"/>
                </a:solidFill>
              </a:rPr>
              <a:t>Bressol</a:t>
            </a:r>
            <a:r>
              <a:rPr lang="en-GB" dirty="0">
                <a:solidFill>
                  <a:srgbClr val="00B0F0"/>
                </a:solidFill>
              </a:rPr>
              <a:t> Mas </a:t>
            </a:r>
            <a:r>
              <a:rPr lang="en-GB" dirty="0" err="1">
                <a:solidFill>
                  <a:srgbClr val="00B0F0"/>
                </a:solidFill>
              </a:rPr>
              <a:t>Balmanya</a:t>
            </a:r>
            <a:r>
              <a:rPr lang="en-GB" dirty="0">
                <a:solidFill>
                  <a:srgbClr val="00B0F0"/>
                </a:solidFill>
              </a:rPr>
              <a:t>, </a:t>
            </a:r>
            <a:r>
              <a:rPr lang="en-GB" dirty="0" smtClean="0">
                <a:solidFill>
                  <a:srgbClr val="00B0F0"/>
                </a:solidFill>
              </a:rPr>
              <a:t>Spain</a:t>
            </a:r>
            <a:r>
              <a:rPr lang="en-GB" dirty="0"/>
              <a:t> </a:t>
            </a:r>
          </a:p>
          <a:p>
            <a:pPr marL="0" indent="0">
              <a:buClr>
                <a:srgbClr val="00B0F0"/>
              </a:buClr>
              <a:buNone/>
            </a:pPr>
            <a:endParaRPr lang="en-GB" dirty="0">
              <a:solidFill>
                <a:srgbClr val="00B0F0"/>
              </a:solidFill>
            </a:endParaRPr>
          </a:p>
        </p:txBody>
      </p:sp>
      <p:pic>
        <p:nvPicPr>
          <p:cNvPr id="4" name="Picture 3" descr="toddler.jp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6453157"/>
            <a:ext cx="9144000" cy="4206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1881125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2074"/>
          </a:xfrm>
        </p:spPr>
        <p:txBody>
          <a:bodyPr>
            <a:normAutofit fontScale="90000"/>
          </a:bodyPr>
          <a:lstStyle/>
          <a:p>
            <a:r>
              <a:rPr lang="en-GB" b="1" dirty="0">
                <a:solidFill>
                  <a:srgbClr val="00B0F0"/>
                </a:solidFill>
              </a:rPr>
              <a:t>The </a:t>
            </a:r>
            <a:r>
              <a:rPr lang="en-GB" b="1" dirty="0" smtClean="0">
                <a:solidFill>
                  <a:srgbClr val="00B0F0"/>
                </a:solidFill>
              </a:rPr>
              <a:t>Project</a:t>
            </a:r>
            <a:endParaRPr lang="en-GB" dirty="0">
              <a:solidFill>
                <a:srgbClr val="00B0F0"/>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57200" y="1052736"/>
            <a:ext cx="8229600" cy="5073427"/>
          </a:xfrm>
        </p:spPr>
        <p:txBody>
          <a:bodyPr>
            <a:normAutofit fontScale="70000" lnSpcReduction="20000"/>
          </a:bodyPr>
          <a:lstStyle/>
          <a:p>
            <a:pPr marL="0" indent="0">
              <a:buNone/>
            </a:pPr>
            <a:r>
              <a:rPr lang="en-GB" dirty="0" smtClean="0">
                <a:solidFill>
                  <a:srgbClr val="00B0F0"/>
                </a:solidFill>
              </a:rPr>
              <a:t>The </a:t>
            </a:r>
            <a:r>
              <a:rPr lang="en-GB" dirty="0">
                <a:solidFill>
                  <a:srgbClr val="00B0F0"/>
                </a:solidFill>
              </a:rPr>
              <a:t>project aims to improve the practice of early year’s practitioners working with disadvantaged toddlers, in order to help them get the best start to formal education, in the hope that they will go on to maximise their potential and be active citizens in the future.  </a:t>
            </a:r>
            <a:endParaRPr lang="en-GB" dirty="0" smtClean="0">
              <a:solidFill>
                <a:srgbClr val="00B0F0"/>
              </a:solidFill>
            </a:endParaRPr>
          </a:p>
          <a:p>
            <a:pPr marL="0" indent="0">
              <a:buNone/>
            </a:pPr>
            <a:endParaRPr lang="en-GB" dirty="0">
              <a:solidFill>
                <a:srgbClr val="00B0F0"/>
              </a:solidFill>
            </a:endParaRPr>
          </a:p>
          <a:p>
            <a:pPr marL="0" indent="0">
              <a:buNone/>
            </a:pPr>
            <a:r>
              <a:rPr lang="en-GB" b="1" dirty="0">
                <a:solidFill>
                  <a:srgbClr val="00B0F0"/>
                </a:solidFill>
              </a:rPr>
              <a:t>The aims and goals of the project are:</a:t>
            </a:r>
            <a:endParaRPr lang="en-GB" dirty="0">
              <a:solidFill>
                <a:srgbClr val="00B0F0"/>
              </a:solidFill>
            </a:endParaRPr>
          </a:p>
          <a:p>
            <a:r>
              <a:rPr lang="en-GB" dirty="0">
                <a:solidFill>
                  <a:srgbClr val="00B0F0"/>
                </a:solidFill>
              </a:rPr>
              <a:t>1.  To enhance the quality of Early Childhood Education and Care (ECEC) through the development of new approaches to Continuing Professional Development (CPD) for Early Years Practitioners (EYPs) to enable them to maximise on the learning opportunities of disadvantaged toddlers (18-36 months) through training, job shadowing and practical materials.</a:t>
            </a:r>
          </a:p>
          <a:p>
            <a:r>
              <a:rPr lang="en-GB" dirty="0">
                <a:solidFill>
                  <a:srgbClr val="00B0F0"/>
                </a:solidFill>
              </a:rPr>
              <a:t>2. To improve the quality of provision through a holistic approach using a range of innovative learning opportunities and tools for Early Years Practitioners to develop their practice. Using the prerequisite of wellbeing to support children’s learning and development. (Instruments/Tools/Strategies)</a:t>
            </a:r>
          </a:p>
          <a:p>
            <a:pPr marL="0" indent="0">
              <a:buNone/>
            </a:pPr>
            <a:endParaRPr lang="en-GB" dirty="0"/>
          </a:p>
          <a:p>
            <a:pPr marL="0" indent="0">
              <a:buClr>
                <a:srgbClr val="00B0F0"/>
              </a:buClr>
              <a:buNone/>
            </a:pPr>
            <a:endParaRPr lang="en-GB" dirty="0">
              <a:solidFill>
                <a:srgbClr val="00B0F0"/>
              </a:solidFill>
            </a:endParaRPr>
          </a:p>
        </p:txBody>
      </p:sp>
      <p:pic>
        <p:nvPicPr>
          <p:cNvPr id="4" name="Picture 3" descr="toddler.jp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6453157"/>
            <a:ext cx="9144000" cy="4206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38393620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50106"/>
          </a:xfrm>
        </p:spPr>
        <p:txBody>
          <a:bodyPr>
            <a:normAutofit fontScale="90000"/>
          </a:bodyPr>
          <a:lstStyle/>
          <a:p>
            <a:r>
              <a:rPr lang="en-GB" b="1" dirty="0">
                <a:solidFill>
                  <a:srgbClr val="00B0F0"/>
                </a:solidFill>
              </a:rPr>
              <a:t>The Projects Content and Materials</a:t>
            </a:r>
            <a:r>
              <a:rPr lang="en-GB" b="1" dirty="0" smtClean="0">
                <a:solidFill>
                  <a:srgbClr val="00B0F0"/>
                </a:solidFill>
              </a:rPr>
              <a:t>:</a:t>
            </a:r>
            <a:endParaRPr lang="en-GB" dirty="0">
              <a:solidFill>
                <a:srgbClr val="00B0F0"/>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57200" y="1052736"/>
            <a:ext cx="8229600" cy="5400421"/>
          </a:xfrm>
        </p:spPr>
        <p:txBody>
          <a:bodyPr>
            <a:normAutofit fontScale="32500" lnSpcReduction="20000"/>
          </a:bodyPr>
          <a:lstStyle/>
          <a:p>
            <a:pPr marL="0" indent="0">
              <a:buNone/>
            </a:pPr>
            <a:r>
              <a:rPr lang="en-GB" sz="6200" b="1" dirty="0" smtClean="0">
                <a:solidFill>
                  <a:srgbClr val="00B0F0"/>
                </a:solidFill>
              </a:rPr>
              <a:t>1</a:t>
            </a:r>
            <a:r>
              <a:rPr lang="en-GB" sz="6200" b="1" dirty="0">
                <a:solidFill>
                  <a:srgbClr val="00B0F0"/>
                </a:solidFill>
              </a:rPr>
              <a:t>.</a:t>
            </a:r>
            <a:r>
              <a:rPr lang="en-GB" sz="6200" dirty="0">
                <a:solidFill>
                  <a:srgbClr val="00B0F0"/>
                </a:solidFill>
              </a:rPr>
              <a:t> </a:t>
            </a:r>
            <a:r>
              <a:rPr lang="en-GB" sz="6200" b="1" dirty="0">
                <a:solidFill>
                  <a:srgbClr val="00B0F0"/>
                </a:solidFill>
              </a:rPr>
              <a:t>Translated and updated TODDLER materials </a:t>
            </a:r>
            <a:endParaRPr lang="en-GB" sz="6200" dirty="0">
              <a:solidFill>
                <a:srgbClr val="00B0F0"/>
              </a:solidFill>
            </a:endParaRPr>
          </a:p>
          <a:p>
            <a:pPr marL="0" indent="0">
              <a:buNone/>
            </a:pPr>
            <a:r>
              <a:rPr lang="en-GB" sz="6200" dirty="0">
                <a:solidFill>
                  <a:srgbClr val="00B0F0"/>
                </a:solidFill>
              </a:rPr>
              <a:t>Selected materials from the TODDLER project have been updated and translated into Norwegian and Catalan for use on the </a:t>
            </a:r>
            <a:r>
              <a:rPr lang="en-GB" sz="6200" dirty="0" err="1">
                <a:solidFill>
                  <a:srgbClr val="00B0F0"/>
                </a:solidFill>
              </a:rPr>
              <a:t>ToWe</a:t>
            </a:r>
            <a:r>
              <a:rPr lang="en-GB" sz="6200" dirty="0">
                <a:solidFill>
                  <a:srgbClr val="00B0F0"/>
                </a:solidFill>
              </a:rPr>
              <a:t> project</a:t>
            </a:r>
            <a:r>
              <a:rPr lang="en-GB" sz="6200" dirty="0" smtClean="0">
                <a:solidFill>
                  <a:srgbClr val="00B0F0"/>
                </a:solidFill>
              </a:rPr>
              <a:t>.</a:t>
            </a:r>
          </a:p>
          <a:p>
            <a:pPr marL="0" indent="0">
              <a:buNone/>
            </a:pPr>
            <a:endParaRPr lang="en-GB" sz="6200" dirty="0">
              <a:solidFill>
                <a:srgbClr val="00B0F0"/>
              </a:solidFill>
            </a:endParaRPr>
          </a:p>
          <a:p>
            <a:pPr marL="0" indent="0">
              <a:buNone/>
            </a:pPr>
            <a:r>
              <a:rPr lang="en-GB" sz="6200" b="1" dirty="0" smtClean="0">
                <a:solidFill>
                  <a:srgbClr val="00B0F0"/>
                </a:solidFill>
              </a:rPr>
              <a:t>2. Website</a:t>
            </a:r>
            <a:endParaRPr lang="en-GB" sz="6200" dirty="0">
              <a:solidFill>
                <a:srgbClr val="00B0F0"/>
              </a:solidFill>
            </a:endParaRPr>
          </a:p>
          <a:p>
            <a:pPr marL="0" indent="0">
              <a:buNone/>
            </a:pPr>
            <a:r>
              <a:rPr lang="en-GB" sz="6200" dirty="0">
                <a:solidFill>
                  <a:srgbClr val="00B0F0"/>
                </a:solidFill>
              </a:rPr>
              <a:t>The website has been designed to house all the materials on the ToWe project and provide information about the project and events</a:t>
            </a:r>
            <a:r>
              <a:rPr lang="en-GB" sz="6200" dirty="0" smtClean="0">
                <a:solidFill>
                  <a:srgbClr val="00B0F0"/>
                </a:solidFill>
              </a:rPr>
              <a:t>.</a:t>
            </a:r>
          </a:p>
          <a:p>
            <a:pPr marL="0" indent="0">
              <a:buNone/>
            </a:pPr>
            <a:r>
              <a:rPr lang="en-GB" sz="6200" dirty="0" smtClean="0">
                <a:solidFill>
                  <a:srgbClr val="00B0F0"/>
                </a:solidFill>
                <a:hlinkClick r:id="rId2"/>
              </a:rPr>
              <a:t>www.toddlerswellbeing.eu</a:t>
            </a:r>
            <a:endParaRPr lang="en-GB" sz="6200" dirty="0" smtClean="0">
              <a:solidFill>
                <a:srgbClr val="00B0F0"/>
              </a:solidFill>
            </a:endParaRPr>
          </a:p>
          <a:p>
            <a:pPr marL="0" indent="0">
              <a:buNone/>
            </a:pPr>
            <a:endParaRPr lang="en-GB" sz="6200" dirty="0">
              <a:solidFill>
                <a:srgbClr val="00B0F0"/>
              </a:solidFill>
            </a:endParaRPr>
          </a:p>
          <a:p>
            <a:pPr marL="0" indent="0">
              <a:buNone/>
            </a:pPr>
            <a:r>
              <a:rPr lang="en-GB" sz="6200" b="1" dirty="0">
                <a:solidFill>
                  <a:srgbClr val="00B0F0"/>
                </a:solidFill>
              </a:rPr>
              <a:t>3. </a:t>
            </a:r>
            <a:r>
              <a:rPr lang="en-GB" sz="6200" b="1" dirty="0" smtClean="0">
                <a:solidFill>
                  <a:srgbClr val="00B0F0"/>
                </a:solidFill>
              </a:rPr>
              <a:t>Toddlers</a:t>
            </a:r>
            <a:r>
              <a:rPr lang="en-GB" sz="6200" b="1" dirty="0">
                <a:solidFill>
                  <a:srgbClr val="00B0F0"/>
                </a:solidFill>
              </a:rPr>
              <a:t>’ Wellbeing </a:t>
            </a:r>
            <a:endParaRPr lang="en-GB" sz="6200" dirty="0">
              <a:solidFill>
                <a:srgbClr val="00B0F0"/>
              </a:solidFill>
            </a:endParaRPr>
          </a:p>
          <a:p>
            <a:pPr marL="0" indent="0">
              <a:buNone/>
            </a:pPr>
            <a:r>
              <a:rPr lang="en-GB" sz="6200" dirty="0">
                <a:solidFill>
                  <a:srgbClr val="00B0F0"/>
                </a:solidFill>
              </a:rPr>
              <a:t>A manual will support Early Years Practitioners (EYPs) knowledge and understanding of wellbeing relating to the dimensions of wellbeing, literature,  theory and the international and national political agendas in England, Norway and Spain.  An audit will help EYPs evaluate their provision by identifying their areas of strengths and areas for development.  Through this an action plan can be created by EYPs who can select strategies from a suite of strategies, created by the setting partners, which will provide them with guidance on how to enhance the wellbeing of disadvantaged toddlers’. </a:t>
            </a:r>
          </a:p>
          <a:p>
            <a:pPr marL="0" indent="0">
              <a:buNone/>
            </a:pPr>
            <a:endParaRPr lang="en-GB" dirty="0"/>
          </a:p>
          <a:p>
            <a:pPr marL="0" indent="0">
              <a:buNone/>
            </a:pPr>
            <a:endParaRPr lang="en-GB" dirty="0"/>
          </a:p>
          <a:p>
            <a:endParaRPr lang="en-GB" dirty="0"/>
          </a:p>
          <a:p>
            <a:pPr marL="0" indent="0">
              <a:buClr>
                <a:srgbClr val="00B0F0"/>
              </a:buClr>
              <a:buNone/>
            </a:pPr>
            <a:endParaRPr lang="en-GB" dirty="0">
              <a:solidFill>
                <a:srgbClr val="00B0F0"/>
              </a:solidFill>
            </a:endParaRPr>
          </a:p>
        </p:txBody>
      </p:sp>
      <p:pic>
        <p:nvPicPr>
          <p:cNvPr id="4" name="Picture 3" descr="toddler.jp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0" y="6453157"/>
            <a:ext cx="9144000" cy="4206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76201043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20688"/>
            <a:ext cx="8229600" cy="5832469"/>
          </a:xfrm>
        </p:spPr>
        <p:txBody>
          <a:bodyPr>
            <a:normAutofit fontScale="32500" lnSpcReduction="20000"/>
          </a:bodyPr>
          <a:lstStyle/>
          <a:p>
            <a:pPr marL="0" indent="0">
              <a:buNone/>
            </a:pPr>
            <a:r>
              <a:rPr lang="en-GB" sz="6400" b="1" dirty="0">
                <a:solidFill>
                  <a:srgbClr val="00B0F0"/>
                </a:solidFill>
              </a:rPr>
              <a:t>4.</a:t>
            </a:r>
            <a:r>
              <a:rPr lang="en-GB" sz="6400" dirty="0">
                <a:solidFill>
                  <a:srgbClr val="00B0F0"/>
                </a:solidFill>
              </a:rPr>
              <a:t> </a:t>
            </a:r>
            <a:r>
              <a:rPr lang="en-GB" sz="6400" b="1" dirty="0">
                <a:solidFill>
                  <a:srgbClr val="00B0F0"/>
                </a:solidFill>
              </a:rPr>
              <a:t>Toddlers' Voice and Expressions </a:t>
            </a:r>
            <a:endParaRPr lang="en-GB" sz="6400" dirty="0">
              <a:solidFill>
                <a:srgbClr val="00B0F0"/>
              </a:solidFill>
            </a:endParaRPr>
          </a:p>
          <a:p>
            <a:pPr marL="0" indent="0">
              <a:buNone/>
            </a:pPr>
            <a:r>
              <a:rPr lang="en-GB" sz="6400" dirty="0" smtClean="0">
                <a:solidFill>
                  <a:srgbClr val="00B0F0"/>
                </a:solidFill>
              </a:rPr>
              <a:t>EYPs </a:t>
            </a:r>
            <a:r>
              <a:rPr lang="en-GB" sz="6400" dirty="0">
                <a:solidFill>
                  <a:srgbClr val="00B0F0"/>
                </a:solidFill>
              </a:rPr>
              <a:t>will become familiar with the theories around young children’s modes of communication and interaction.  They will learn how to observe toddlers’ diverse modes of expression and reflect upon this with their colleagues with the content focuses on toddlers’ rights to freedom of expression, mode of communication with people and objects in the environment and play and playful interaction.  EYPs will be able to interpret toddlers’ action and expressions exploring their role and provision in supporting toddlers. </a:t>
            </a:r>
          </a:p>
          <a:p>
            <a:pPr marL="0" indent="0">
              <a:buNone/>
            </a:pPr>
            <a:endParaRPr lang="en-GB" sz="6400" dirty="0" smtClean="0">
              <a:solidFill>
                <a:srgbClr val="00B0F0"/>
              </a:solidFill>
            </a:endParaRPr>
          </a:p>
          <a:p>
            <a:pPr marL="0" indent="0">
              <a:buNone/>
            </a:pPr>
            <a:r>
              <a:rPr lang="en-GB" sz="6400" b="1" dirty="0" smtClean="0">
                <a:solidFill>
                  <a:srgbClr val="00B0F0"/>
                </a:solidFill>
              </a:rPr>
              <a:t>5</a:t>
            </a:r>
            <a:r>
              <a:rPr lang="en-GB" sz="6400" b="1" dirty="0">
                <a:solidFill>
                  <a:srgbClr val="00B0F0"/>
                </a:solidFill>
              </a:rPr>
              <a:t>. Toddlers' Meal Times </a:t>
            </a:r>
            <a:endParaRPr lang="en-GB" sz="6400" dirty="0">
              <a:solidFill>
                <a:srgbClr val="00B0F0"/>
              </a:solidFill>
            </a:endParaRPr>
          </a:p>
          <a:p>
            <a:pPr marL="0" indent="0">
              <a:buNone/>
            </a:pPr>
            <a:r>
              <a:rPr lang="en-GB" sz="6400" dirty="0">
                <a:solidFill>
                  <a:srgbClr val="00B0F0"/>
                </a:solidFill>
              </a:rPr>
              <a:t>The content will focus on the communication between adults and toddlers, among toddlers themselves, looking at toddlers’ chances to participate and the space and materials at meal times.  Documentation and observation of toddlers’ communication, autonomy and physical aspects and materials will be explored with the development of an audit tool to support EYPs in evaluating their current practice assessing the educational quality during meal times. </a:t>
            </a:r>
          </a:p>
          <a:p>
            <a:pPr marL="0" indent="0">
              <a:buNone/>
            </a:pPr>
            <a:endParaRPr lang="en-GB" sz="6400" b="1" dirty="0" smtClean="0">
              <a:solidFill>
                <a:srgbClr val="00B0F0"/>
              </a:solidFill>
            </a:endParaRPr>
          </a:p>
          <a:p>
            <a:pPr marL="0" indent="0">
              <a:buNone/>
            </a:pPr>
            <a:r>
              <a:rPr lang="en-GB" sz="6400" dirty="0"/>
              <a:t> </a:t>
            </a:r>
          </a:p>
          <a:p>
            <a:pPr marL="0" indent="0">
              <a:buClr>
                <a:srgbClr val="00B0F0"/>
              </a:buClr>
              <a:buNone/>
            </a:pPr>
            <a:endParaRPr lang="en-GB" dirty="0">
              <a:solidFill>
                <a:srgbClr val="00B0F0"/>
              </a:solidFill>
            </a:endParaRPr>
          </a:p>
        </p:txBody>
      </p:sp>
      <p:pic>
        <p:nvPicPr>
          <p:cNvPr id="4" name="Picture 3" descr="toddler.jp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6453157"/>
            <a:ext cx="9144000" cy="4206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28666540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4704"/>
            <a:ext cx="8229600" cy="5361459"/>
          </a:xfrm>
        </p:spPr>
        <p:txBody>
          <a:bodyPr>
            <a:normAutofit fontScale="70000" lnSpcReduction="20000"/>
          </a:bodyPr>
          <a:lstStyle/>
          <a:p>
            <a:pPr marL="0" indent="0">
              <a:buNone/>
            </a:pPr>
            <a:r>
              <a:rPr lang="en-GB" sz="3400" b="1" dirty="0" smtClean="0">
                <a:solidFill>
                  <a:srgbClr val="00B0F0"/>
                </a:solidFill>
              </a:rPr>
              <a:t>6. Toddlers' Additional Language(s)</a:t>
            </a:r>
            <a:endParaRPr lang="en-GB" sz="3400" dirty="0" smtClean="0">
              <a:solidFill>
                <a:srgbClr val="00B0F0"/>
              </a:solidFill>
            </a:endParaRPr>
          </a:p>
          <a:p>
            <a:pPr marL="0" indent="0">
              <a:buNone/>
            </a:pPr>
            <a:r>
              <a:rPr lang="en-GB" sz="3400" dirty="0" smtClean="0">
                <a:solidFill>
                  <a:srgbClr val="00B0F0"/>
                </a:solidFill>
              </a:rPr>
              <a:t>The content will focus on actively respecting linguistic identities, promoting toddlers’ confidence, fostering communication – verbal and non-verbal, toddlers’ participation and the improving the settings atmosphere and EYPs role in identifying resources for working with additional language(s).  Documentation and observation of toddlers’ use and reaction to the use of additional languages will be explored with the development of an audit tool to support EYPs in evaluating their current practice.</a:t>
            </a:r>
          </a:p>
          <a:p>
            <a:endParaRPr lang="en-GB" sz="3400" b="1" dirty="0" smtClean="0">
              <a:solidFill>
                <a:srgbClr val="00B0F0"/>
              </a:solidFill>
            </a:endParaRPr>
          </a:p>
          <a:p>
            <a:pPr marL="0" indent="0">
              <a:buNone/>
            </a:pPr>
            <a:r>
              <a:rPr lang="en-GB" sz="3400" b="1" dirty="0" smtClean="0">
                <a:solidFill>
                  <a:srgbClr val="00B0F0"/>
                </a:solidFill>
              </a:rPr>
              <a:t>7.  Case Study Impact Report of ToWe </a:t>
            </a:r>
            <a:endParaRPr lang="en-GB" sz="3400" dirty="0" smtClean="0">
              <a:solidFill>
                <a:srgbClr val="00B0F0"/>
              </a:solidFill>
            </a:endParaRPr>
          </a:p>
          <a:p>
            <a:pPr marL="0" indent="0">
              <a:buNone/>
            </a:pPr>
            <a:r>
              <a:rPr lang="en-GB" sz="3400" dirty="0" smtClean="0">
                <a:solidFill>
                  <a:srgbClr val="00B0F0"/>
                </a:solidFill>
              </a:rPr>
              <a:t>This impact study will explore the impact of the ToWe project upon the EYPs in relation to their practice in supporting disadvantaged  toddlers’.  The methodological framework for this will be a Case Study exploring the impact of the project on the EYPs from the setting partners.</a:t>
            </a:r>
          </a:p>
          <a:p>
            <a:endParaRPr lang="en-GB" dirty="0"/>
          </a:p>
        </p:txBody>
      </p:sp>
      <p:pic>
        <p:nvPicPr>
          <p:cNvPr id="5" name="Picture 4" descr="toddler.jp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6237312"/>
            <a:ext cx="9144000" cy="620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1925887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solidFill>
                  <a:srgbClr val="00B0F0"/>
                </a:solidFill>
              </a:rPr>
              <a:t>Training</a:t>
            </a:r>
            <a:endParaRPr lang="en-GB" dirty="0"/>
          </a:p>
        </p:txBody>
      </p:sp>
      <p:sp>
        <p:nvSpPr>
          <p:cNvPr id="3" name="Content Placeholder 2"/>
          <p:cNvSpPr>
            <a:spLocks noGrp="1"/>
          </p:cNvSpPr>
          <p:nvPr>
            <p:ph idx="1"/>
          </p:nvPr>
        </p:nvSpPr>
        <p:spPr/>
        <p:txBody>
          <a:bodyPr>
            <a:normAutofit fontScale="92500" lnSpcReduction="10000"/>
          </a:bodyPr>
          <a:lstStyle/>
          <a:p>
            <a:pPr marL="0" indent="0">
              <a:buNone/>
            </a:pPr>
            <a:r>
              <a:rPr lang="en-GB" b="1" dirty="0" smtClean="0">
                <a:solidFill>
                  <a:srgbClr val="00B0F0"/>
                </a:solidFill>
              </a:rPr>
              <a:t>Contextualisation of Toddler Wellbeing </a:t>
            </a:r>
            <a:endParaRPr lang="en-GB" dirty="0" smtClean="0">
              <a:solidFill>
                <a:srgbClr val="00B0F0"/>
              </a:solidFill>
            </a:endParaRPr>
          </a:p>
          <a:p>
            <a:pPr marL="0" indent="0">
              <a:buNone/>
            </a:pPr>
            <a:r>
              <a:rPr lang="en-GB" b="1" dirty="0" smtClean="0">
                <a:solidFill>
                  <a:srgbClr val="00B0F0"/>
                </a:solidFill>
              </a:rPr>
              <a:t>14</a:t>
            </a:r>
            <a:r>
              <a:rPr lang="en-GB" b="1" baseline="30000" dirty="0" smtClean="0">
                <a:solidFill>
                  <a:srgbClr val="00B0F0"/>
                </a:solidFill>
              </a:rPr>
              <a:t>th</a:t>
            </a:r>
            <a:r>
              <a:rPr lang="en-GB" b="1" dirty="0" smtClean="0">
                <a:solidFill>
                  <a:srgbClr val="00B0F0"/>
                </a:solidFill>
              </a:rPr>
              <a:t> – 18</a:t>
            </a:r>
            <a:r>
              <a:rPr lang="en-GB" b="1" baseline="30000" dirty="0" smtClean="0">
                <a:solidFill>
                  <a:srgbClr val="00B0F0"/>
                </a:solidFill>
              </a:rPr>
              <a:t>th</a:t>
            </a:r>
            <a:r>
              <a:rPr lang="en-GB" b="1" dirty="0" smtClean="0">
                <a:solidFill>
                  <a:srgbClr val="00B0F0"/>
                </a:solidFill>
              </a:rPr>
              <a:t> March 2016</a:t>
            </a:r>
            <a:endParaRPr lang="en-GB" dirty="0" smtClean="0">
              <a:solidFill>
                <a:srgbClr val="00B0F0"/>
              </a:solidFill>
            </a:endParaRPr>
          </a:p>
          <a:p>
            <a:pPr marL="0" indent="0">
              <a:buNone/>
            </a:pPr>
            <a:r>
              <a:rPr lang="en-GB" dirty="0" smtClean="0">
                <a:solidFill>
                  <a:srgbClr val="00B0F0"/>
                </a:solidFill>
              </a:rPr>
              <a:t>The updated  TODDLER Project materials will provide a starting point for this event  and is an opportunities for the EYPs from the Setting Partners to explore the context of wellbeing and the  projects content and materials. It provides EYPs with the opportunity to create a reflective dialogue which will continue through the use of the discussion board and Job Shadowing.  </a:t>
            </a:r>
          </a:p>
          <a:p>
            <a:pPr marL="0" indent="0">
              <a:buNone/>
            </a:pPr>
            <a:endParaRPr lang="en-GB" dirty="0"/>
          </a:p>
        </p:txBody>
      </p:sp>
      <p:pic>
        <p:nvPicPr>
          <p:cNvPr id="4" name="Picture 3" descr="toddler.jp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6237312"/>
            <a:ext cx="9144000" cy="620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44780537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solidFill>
                  <a:srgbClr val="00B0F0"/>
                </a:solidFill>
              </a:rPr>
              <a:t>Training</a:t>
            </a:r>
            <a:endParaRPr lang="en-GB" dirty="0"/>
          </a:p>
        </p:txBody>
      </p:sp>
      <p:sp>
        <p:nvSpPr>
          <p:cNvPr id="3" name="Content Placeholder 2"/>
          <p:cNvSpPr>
            <a:spLocks noGrp="1"/>
          </p:cNvSpPr>
          <p:nvPr>
            <p:ph idx="1"/>
          </p:nvPr>
        </p:nvSpPr>
        <p:spPr>
          <a:xfrm>
            <a:off x="457200" y="1268760"/>
            <a:ext cx="8229600" cy="4857403"/>
          </a:xfrm>
        </p:spPr>
        <p:txBody>
          <a:bodyPr>
            <a:normAutofit lnSpcReduction="10000"/>
          </a:bodyPr>
          <a:lstStyle/>
          <a:p>
            <a:pPr marL="0" indent="0">
              <a:buNone/>
            </a:pPr>
            <a:r>
              <a:rPr lang="en-GB" sz="2400" b="1" dirty="0" smtClean="0">
                <a:solidFill>
                  <a:srgbClr val="00B0F0"/>
                </a:solidFill>
              </a:rPr>
              <a:t>Job Shadowing</a:t>
            </a:r>
            <a:endParaRPr lang="en-GB" sz="2400" dirty="0" smtClean="0">
              <a:solidFill>
                <a:srgbClr val="00B0F0"/>
              </a:solidFill>
            </a:endParaRPr>
          </a:p>
          <a:p>
            <a:pPr marL="0" indent="0">
              <a:buNone/>
            </a:pPr>
            <a:r>
              <a:rPr lang="en-GB" sz="2400" b="1" dirty="0" smtClean="0">
                <a:solidFill>
                  <a:srgbClr val="00B0F0"/>
                </a:solidFill>
              </a:rPr>
              <a:t>Between February– March 2017</a:t>
            </a:r>
            <a:endParaRPr lang="en-GB" sz="2400" dirty="0" smtClean="0">
              <a:solidFill>
                <a:srgbClr val="00B0F0"/>
              </a:solidFill>
            </a:endParaRPr>
          </a:p>
          <a:p>
            <a:pPr marL="0" indent="0">
              <a:buNone/>
            </a:pPr>
            <a:r>
              <a:rPr lang="en-GB" sz="2400" dirty="0" smtClean="0">
                <a:solidFill>
                  <a:srgbClr val="00B0F0"/>
                </a:solidFill>
              </a:rPr>
              <a:t>This is a blended mobility event providing the EYPs from each partner country the opportunity of job shadowing each other creating a transnational reflective dialogue creating, shaping and developing the strategies that support the projects materials.</a:t>
            </a:r>
          </a:p>
          <a:p>
            <a:pPr marL="0" indent="0">
              <a:buNone/>
            </a:pPr>
            <a:endParaRPr lang="en-GB" sz="2400" dirty="0" smtClean="0">
              <a:solidFill>
                <a:srgbClr val="00B0F0"/>
              </a:solidFill>
            </a:endParaRPr>
          </a:p>
          <a:p>
            <a:pPr marL="0" indent="0">
              <a:buNone/>
            </a:pPr>
            <a:r>
              <a:rPr lang="en-GB" sz="2400" dirty="0" smtClean="0">
                <a:solidFill>
                  <a:srgbClr val="00B0F0"/>
                </a:solidFill>
              </a:rPr>
              <a:t>Achieving for Children: </a:t>
            </a:r>
            <a:r>
              <a:rPr lang="en-GB" sz="2400" i="1" dirty="0">
                <a:solidFill>
                  <a:srgbClr val="00B0F0"/>
                </a:solidFill>
              </a:rPr>
              <a:t>20</a:t>
            </a:r>
            <a:r>
              <a:rPr lang="en-GB" sz="2400" i="1" baseline="30000" dirty="0">
                <a:solidFill>
                  <a:srgbClr val="00B0F0"/>
                </a:solidFill>
              </a:rPr>
              <a:t>th</a:t>
            </a:r>
            <a:r>
              <a:rPr lang="en-GB" sz="2400" i="1" dirty="0">
                <a:solidFill>
                  <a:srgbClr val="00B0F0"/>
                </a:solidFill>
              </a:rPr>
              <a:t> – 24</a:t>
            </a:r>
            <a:r>
              <a:rPr lang="en-GB" sz="2400" i="1" baseline="30000" dirty="0">
                <a:solidFill>
                  <a:srgbClr val="00B0F0"/>
                </a:solidFill>
              </a:rPr>
              <a:t>th</a:t>
            </a:r>
            <a:r>
              <a:rPr lang="en-GB" sz="2400" i="1" dirty="0">
                <a:solidFill>
                  <a:srgbClr val="00B0F0"/>
                </a:solidFill>
              </a:rPr>
              <a:t> March </a:t>
            </a:r>
            <a:r>
              <a:rPr lang="en-GB" sz="2400" i="1" dirty="0" smtClean="0">
                <a:solidFill>
                  <a:srgbClr val="00B0F0"/>
                </a:solidFill>
              </a:rPr>
              <a:t>2017</a:t>
            </a:r>
          </a:p>
          <a:p>
            <a:pPr marL="0" indent="0">
              <a:buNone/>
            </a:pPr>
            <a:r>
              <a:rPr lang="en-GB" sz="2400" dirty="0" smtClean="0">
                <a:solidFill>
                  <a:srgbClr val="00B0F0"/>
                </a:solidFill>
              </a:rPr>
              <a:t>Escola </a:t>
            </a:r>
            <a:r>
              <a:rPr lang="en-GB" sz="2400" dirty="0" err="1" smtClean="0">
                <a:solidFill>
                  <a:srgbClr val="00B0F0"/>
                </a:solidFill>
              </a:rPr>
              <a:t>Bressol</a:t>
            </a:r>
            <a:r>
              <a:rPr lang="en-GB" sz="2400" dirty="0" smtClean="0">
                <a:solidFill>
                  <a:srgbClr val="00B0F0"/>
                </a:solidFill>
              </a:rPr>
              <a:t> Mas </a:t>
            </a:r>
            <a:r>
              <a:rPr lang="en-GB" sz="2400" dirty="0" err="1" smtClean="0">
                <a:solidFill>
                  <a:srgbClr val="00B0F0"/>
                </a:solidFill>
              </a:rPr>
              <a:t>Balmanya</a:t>
            </a:r>
            <a:r>
              <a:rPr lang="en-GB" sz="2400" dirty="0">
                <a:solidFill>
                  <a:srgbClr val="00B0F0"/>
                </a:solidFill>
              </a:rPr>
              <a:t> </a:t>
            </a:r>
            <a:r>
              <a:rPr lang="en-GB" sz="2400" dirty="0" smtClean="0">
                <a:solidFill>
                  <a:srgbClr val="00B0F0"/>
                </a:solidFill>
              </a:rPr>
              <a:t>and </a:t>
            </a:r>
            <a:r>
              <a:rPr lang="en-GB" sz="2400" dirty="0" err="1" smtClean="0">
                <a:solidFill>
                  <a:srgbClr val="00B0F0"/>
                </a:solidFill>
              </a:rPr>
              <a:t>Petita</a:t>
            </a:r>
            <a:r>
              <a:rPr lang="en-GB" sz="2400" dirty="0" smtClean="0">
                <a:solidFill>
                  <a:srgbClr val="00B0F0"/>
                </a:solidFill>
              </a:rPr>
              <a:t> Escola: </a:t>
            </a:r>
            <a:r>
              <a:rPr lang="en-GB" sz="2400" i="1" dirty="0" smtClean="0">
                <a:solidFill>
                  <a:srgbClr val="00B0F0"/>
                </a:solidFill>
              </a:rPr>
              <a:t>24</a:t>
            </a:r>
            <a:r>
              <a:rPr lang="en-GB" sz="2400" i="1" baseline="30000" dirty="0" smtClean="0">
                <a:solidFill>
                  <a:srgbClr val="00B0F0"/>
                </a:solidFill>
              </a:rPr>
              <a:t>th</a:t>
            </a:r>
            <a:r>
              <a:rPr lang="en-GB" sz="2400" i="1" dirty="0" smtClean="0">
                <a:solidFill>
                  <a:srgbClr val="00B0F0"/>
                </a:solidFill>
              </a:rPr>
              <a:t> </a:t>
            </a:r>
            <a:r>
              <a:rPr lang="en-GB" sz="2400" i="1" dirty="0">
                <a:solidFill>
                  <a:srgbClr val="00B0F0"/>
                </a:solidFill>
              </a:rPr>
              <a:t>– 28</a:t>
            </a:r>
            <a:r>
              <a:rPr lang="en-GB" sz="2400" i="1" baseline="30000" dirty="0">
                <a:solidFill>
                  <a:srgbClr val="00B0F0"/>
                </a:solidFill>
              </a:rPr>
              <a:t>th</a:t>
            </a:r>
            <a:r>
              <a:rPr lang="en-GB" sz="2400" i="1" dirty="0">
                <a:solidFill>
                  <a:srgbClr val="00B0F0"/>
                </a:solidFill>
              </a:rPr>
              <a:t> </a:t>
            </a:r>
            <a:r>
              <a:rPr lang="en-GB" sz="2400" i="1" dirty="0" smtClean="0">
                <a:solidFill>
                  <a:srgbClr val="00B0F0"/>
                </a:solidFill>
              </a:rPr>
              <a:t>April 2017</a:t>
            </a:r>
          </a:p>
          <a:p>
            <a:pPr marL="0" indent="0">
              <a:buNone/>
            </a:pPr>
            <a:r>
              <a:rPr lang="en-GB" sz="2400" dirty="0">
                <a:solidFill>
                  <a:srgbClr val="00B0F0"/>
                </a:solidFill>
              </a:rPr>
              <a:t>Sandvedhaugen </a:t>
            </a:r>
            <a:r>
              <a:rPr lang="en-GB" sz="2400" dirty="0" err="1" smtClean="0">
                <a:solidFill>
                  <a:srgbClr val="00B0F0"/>
                </a:solidFill>
              </a:rPr>
              <a:t>Barnhage</a:t>
            </a:r>
            <a:r>
              <a:rPr lang="en-GB" sz="2400" dirty="0" smtClean="0">
                <a:solidFill>
                  <a:srgbClr val="00B0F0"/>
                </a:solidFill>
              </a:rPr>
              <a:t>, Sandnes Kommune: </a:t>
            </a:r>
            <a:r>
              <a:rPr lang="en-GB" sz="2400" i="1" dirty="0" smtClean="0">
                <a:solidFill>
                  <a:srgbClr val="00B0F0"/>
                </a:solidFill>
              </a:rPr>
              <a:t>8</a:t>
            </a:r>
            <a:r>
              <a:rPr lang="en-GB" sz="2400" i="1" baseline="30000" dirty="0" smtClean="0">
                <a:solidFill>
                  <a:srgbClr val="00B0F0"/>
                </a:solidFill>
              </a:rPr>
              <a:t>th</a:t>
            </a:r>
            <a:r>
              <a:rPr lang="en-GB" sz="2400" i="1" dirty="0" smtClean="0">
                <a:solidFill>
                  <a:srgbClr val="00B0F0"/>
                </a:solidFill>
              </a:rPr>
              <a:t> </a:t>
            </a:r>
            <a:r>
              <a:rPr lang="en-GB" sz="2400" i="1" dirty="0">
                <a:solidFill>
                  <a:srgbClr val="00B0F0"/>
                </a:solidFill>
              </a:rPr>
              <a:t>- 12</a:t>
            </a:r>
            <a:r>
              <a:rPr lang="en-GB" sz="2400" i="1" baseline="30000" dirty="0">
                <a:solidFill>
                  <a:srgbClr val="00B0F0"/>
                </a:solidFill>
              </a:rPr>
              <a:t>th</a:t>
            </a:r>
            <a:r>
              <a:rPr lang="en-GB" sz="2400" i="1" dirty="0">
                <a:solidFill>
                  <a:srgbClr val="00B0F0"/>
                </a:solidFill>
              </a:rPr>
              <a:t> May </a:t>
            </a:r>
            <a:r>
              <a:rPr lang="en-GB" sz="2400" i="1" dirty="0" smtClean="0">
                <a:solidFill>
                  <a:srgbClr val="00B0F0"/>
                </a:solidFill>
              </a:rPr>
              <a:t>2017</a:t>
            </a:r>
            <a:endParaRPr lang="en-GB" sz="2400" dirty="0" smtClean="0">
              <a:solidFill>
                <a:srgbClr val="00B0F0"/>
              </a:solidFill>
            </a:endParaRPr>
          </a:p>
          <a:p>
            <a:pPr marL="0" indent="0">
              <a:buNone/>
            </a:pPr>
            <a:endParaRPr lang="en-GB" sz="2400" dirty="0">
              <a:solidFill>
                <a:srgbClr val="00B0F0"/>
              </a:solidFill>
            </a:endParaRPr>
          </a:p>
          <a:p>
            <a:pPr marL="0" indent="0">
              <a:buNone/>
            </a:pPr>
            <a:endParaRPr lang="en-GB" sz="2400" dirty="0" smtClean="0">
              <a:solidFill>
                <a:srgbClr val="00B0F0"/>
              </a:solidFill>
            </a:endParaRPr>
          </a:p>
          <a:p>
            <a:pPr marL="0" indent="0">
              <a:buNone/>
            </a:pPr>
            <a:endParaRPr lang="en-GB" dirty="0"/>
          </a:p>
        </p:txBody>
      </p:sp>
      <p:pic>
        <p:nvPicPr>
          <p:cNvPr id="4" name="Picture 3" descr="toddler.jp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6237312"/>
            <a:ext cx="9144000" cy="620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66430895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GB" dirty="0" smtClean="0">
                <a:solidFill>
                  <a:srgbClr val="00B0F0"/>
                </a:solidFill>
              </a:rPr>
              <a:t>Dissemination Workshops</a:t>
            </a:r>
            <a:endParaRPr lang="en-GB" dirty="0">
              <a:solidFill>
                <a:srgbClr val="00B0F0"/>
              </a:solidFill>
            </a:endParaRPr>
          </a:p>
        </p:txBody>
      </p:sp>
      <p:sp>
        <p:nvSpPr>
          <p:cNvPr id="3" name="Content Placeholder 2"/>
          <p:cNvSpPr>
            <a:spLocks noGrp="1"/>
          </p:cNvSpPr>
          <p:nvPr>
            <p:ph idx="1"/>
          </p:nvPr>
        </p:nvSpPr>
        <p:spPr>
          <a:xfrm>
            <a:off x="457200" y="1340768"/>
            <a:ext cx="8229600" cy="4929411"/>
          </a:xfrm>
        </p:spPr>
        <p:txBody>
          <a:bodyPr>
            <a:normAutofit fontScale="25000" lnSpcReduction="20000"/>
          </a:bodyPr>
          <a:lstStyle/>
          <a:p>
            <a:pPr marL="0" indent="0">
              <a:buNone/>
            </a:pPr>
            <a:r>
              <a:rPr lang="en-GB" sz="11200" b="1" dirty="0" err="1">
                <a:solidFill>
                  <a:srgbClr val="00B0F0"/>
                </a:solidFill>
              </a:rPr>
              <a:t>ToWe</a:t>
            </a:r>
            <a:r>
              <a:rPr lang="en-GB" sz="11200" b="1" dirty="0">
                <a:solidFill>
                  <a:srgbClr val="00B0F0"/>
                </a:solidFill>
              </a:rPr>
              <a:t> International Trainers' Workshop</a:t>
            </a:r>
            <a:endParaRPr lang="en-GB" sz="11200" dirty="0">
              <a:solidFill>
                <a:srgbClr val="00B0F0"/>
              </a:solidFill>
            </a:endParaRPr>
          </a:p>
          <a:p>
            <a:pPr marL="0" indent="0">
              <a:buNone/>
            </a:pPr>
            <a:r>
              <a:rPr lang="en-GB" sz="11200" b="1" dirty="0">
                <a:solidFill>
                  <a:srgbClr val="00B0F0"/>
                </a:solidFill>
              </a:rPr>
              <a:t>16</a:t>
            </a:r>
            <a:r>
              <a:rPr lang="en-GB" sz="11200" b="1" baseline="30000" dirty="0">
                <a:solidFill>
                  <a:srgbClr val="00B0F0"/>
                </a:solidFill>
              </a:rPr>
              <a:t>th</a:t>
            </a:r>
            <a:r>
              <a:rPr lang="en-GB" sz="11200" b="1" dirty="0">
                <a:solidFill>
                  <a:srgbClr val="00B0F0"/>
                </a:solidFill>
              </a:rPr>
              <a:t> March 2018 at Kingston University, London</a:t>
            </a:r>
            <a:endParaRPr lang="en-GB" sz="11200" dirty="0">
              <a:solidFill>
                <a:srgbClr val="00B0F0"/>
              </a:solidFill>
            </a:endParaRPr>
          </a:p>
          <a:p>
            <a:pPr marL="0" indent="0">
              <a:buNone/>
            </a:pPr>
            <a:r>
              <a:rPr lang="en-GB" sz="11200" dirty="0">
                <a:solidFill>
                  <a:srgbClr val="00B0F0"/>
                </a:solidFill>
              </a:rPr>
              <a:t>15</a:t>
            </a:r>
            <a:r>
              <a:rPr lang="en-GB" sz="11200" baseline="30000" dirty="0">
                <a:solidFill>
                  <a:srgbClr val="00B0F0"/>
                </a:solidFill>
              </a:rPr>
              <a:t>th</a:t>
            </a:r>
            <a:r>
              <a:rPr lang="en-GB" sz="11200" dirty="0">
                <a:solidFill>
                  <a:srgbClr val="00B0F0"/>
                </a:solidFill>
              </a:rPr>
              <a:t> March 2018 - Setting Visits for International Delegates</a:t>
            </a:r>
          </a:p>
          <a:p>
            <a:pPr marL="0" indent="0">
              <a:buNone/>
            </a:pPr>
            <a:r>
              <a:rPr lang="en-GB" sz="11200" dirty="0">
                <a:solidFill>
                  <a:srgbClr val="00B0F0"/>
                </a:solidFill>
              </a:rPr>
              <a:t>This international training event is for early years lecturers, trainers, researchers, policy makers.  The University Partners will outline the project process and materials produced with presentations on Toddlers’ Wellbeing , Toddlers' Voice and Expressions, Toddlers' Meal Times, Toddlers' Additional Language(s) and Case Study Impact Report of </a:t>
            </a:r>
            <a:r>
              <a:rPr lang="en-GB" sz="11200" dirty="0" err="1">
                <a:solidFill>
                  <a:srgbClr val="00B0F0"/>
                </a:solidFill>
              </a:rPr>
              <a:t>ToWe</a:t>
            </a:r>
            <a:r>
              <a:rPr lang="en-GB" sz="11200" dirty="0">
                <a:solidFill>
                  <a:srgbClr val="00B0F0"/>
                </a:solidFill>
              </a:rPr>
              <a:t>.  EYPs from the Setting Partners with be sharing their experiences, reflections and outcomes</a:t>
            </a:r>
            <a:r>
              <a:rPr lang="en-GB" sz="11200" dirty="0" smtClean="0">
                <a:solidFill>
                  <a:srgbClr val="00B0F0"/>
                </a:solidFill>
              </a:rPr>
              <a:t>.</a:t>
            </a:r>
          </a:p>
          <a:p>
            <a:pPr marL="0" indent="0">
              <a:buNone/>
            </a:pPr>
            <a:endParaRPr lang="en-GB" sz="4200" dirty="0">
              <a:solidFill>
                <a:srgbClr val="00B0F0"/>
              </a:solidFill>
            </a:endParaRPr>
          </a:p>
          <a:p>
            <a:pPr marL="0" indent="0">
              <a:buNone/>
            </a:pPr>
            <a:r>
              <a:rPr lang="en-GB" dirty="0">
                <a:solidFill>
                  <a:srgbClr val="00B0F0"/>
                </a:solidFill>
              </a:rPr>
              <a:t> </a:t>
            </a:r>
          </a:p>
        </p:txBody>
      </p:sp>
      <p:pic>
        <p:nvPicPr>
          <p:cNvPr id="4" name="Picture 3" descr="toddler.jp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6453157"/>
            <a:ext cx="9144000" cy="4206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10078798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282</TotalTime>
  <Words>649</Words>
  <Application>Microsoft Office PowerPoint</Application>
  <PresentationFormat>On-screen Show (4:3)</PresentationFormat>
  <Paragraphs>67</Paragraphs>
  <Slides>11</Slides>
  <Notes>1</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 The ToWe Project Enhancing the Education and Wellbeing of Disadvantaged Toddlers through the Development of Training and  Materials to Support Early Years Practitioner 2015-1-UK01-KA201-013431    </vt:lpstr>
      <vt:lpstr>The Partners</vt:lpstr>
      <vt:lpstr>The Project</vt:lpstr>
      <vt:lpstr>The Projects Content and Materials:</vt:lpstr>
      <vt:lpstr>PowerPoint Presentation</vt:lpstr>
      <vt:lpstr>PowerPoint Presentation</vt:lpstr>
      <vt:lpstr>Training</vt:lpstr>
      <vt:lpstr>Training</vt:lpstr>
      <vt:lpstr>Dissemination Workshops</vt:lpstr>
      <vt:lpstr>ToWe Local Practitioner Workshop</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ToWe Project Enhancing the Education and Wellbeing of Disadvantaged Toddlers through the Development of Training and  Materials to Support Early Years Practitioner 2015-1-UK01-KA201-013431</dc:title>
  <dc:creator>Sutherland, Helen</dc:creator>
  <cp:lastModifiedBy>Sutherland, Helen</cp:lastModifiedBy>
  <cp:revision>5</cp:revision>
  <dcterms:created xsi:type="dcterms:W3CDTF">2017-06-19T07:47:17Z</dcterms:created>
  <dcterms:modified xsi:type="dcterms:W3CDTF">2017-06-19T18:22:48Z</dcterms:modified>
</cp:coreProperties>
</file>