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9" r:id="rId3"/>
    <p:sldId id="260" r:id="rId4"/>
    <p:sldId id="268" r:id="rId5"/>
    <p:sldId id="261" r:id="rId6"/>
    <p:sldId id="272" r:id="rId7"/>
    <p:sldId id="273" r:id="rId8"/>
    <p:sldId id="271" r:id="rId9"/>
    <p:sldId id="276" r:id="rId10"/>
    <p:sldId id="278" r:id="rId11"/>
    <p:sldId id="279" r:id="rId12"/>
    <p:sldId id="277" r:id="rId13"/>
    <p:sldId id="265" r:id="rId14"/>
    <p:sldId id="270" r:id="rId15"/>
    <p:sldId id="269"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249" autoAdjust="0"/>
  </p:normalViewPr>
  <p:slideViewPr>
    <p:cSldViewPr>
      <p:cViewPr varScale="1">
        <p:scale>
          <a:sx n="111" d="100"/>
          <a:sy n="111" d="100"/>
        </p:scale>
        <p:origin x="1614" y="102"/>
      </p:cViewPr>
      <p:guideLst>
        <p:guide orient="horz" pos="2160"/>
        <p:guide pos="2880"/>
      </p:guideLst>
    </p:cSldViewPr>
  </p:slideViewPr>
  <p:notesTextViewPr>
    <p:cViewPr>
      <p:scale>
        <a:sx n="1" d="1"/>
        <a:sy n="1" d="1"/>
      </p:scale>
      <p:origin x="0" y="0"/>
    </p:cViewPr>
  </p:notesTextViewPr>
  <p:notesViewPr>
    <p:cSldViewPr>
      <p:cViewPr varScale="1">
        <p:scale>
          <a:sx n="81" d="100"/>
          <a:sy n="81" d="100"/>
        </p:scale>
        <p:origin x="-4020"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0F01562A-A6E0-4450-BC93-90861474CAC6}" type="slidenum">
              <a:rPr lang="en-GB" smtClean="0"/>
              <a:t>‹#›</a:t>
            </a:fld>
            <a:endParaRPr lang="en-GB"/>
          </a:p>
        </p:txBody>
      </p:sp>
    </p:spTree>
    <p:extLst>
      <p:ext uri="{BB962C8B-B14F-4D97-AF65-F5344CB8AC3E}">
        <p14:creationId xmlns:p14="http://schemas.microsoft.com/office/powerpoint/2010/main" val="3181688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E695B45-DA1A-4BB5-B52B-074B45A3B712}" type="datetimeFigureOut">
              <a:rPr lang="en-GB" smtClean="0"/>
              <a:t>31/07/2018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1E2C265-C233-4E5E-8EDF-AE216700733C}" type="slidenum">
              <a:rPr lang="en-GB" smtClean="0"/>
              <a:t>‹#›</a:t>
            </a:fld>
            <a:endParaRPr lang="en-GB"/>
          </a:p>
        </p:txBody>
      </p:sp>
    </p:spTree>
    <p:extLst>
      <p:ext uri="{BB962C8B-B14F-4D97-AF65-F5344CB8AC3E}">
        <p14:creationId xmlns:p14="http://schemas.microsoft.com/office/powerpoint/2010/main" val="4270857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2C265-C233-4E5E-8EDF-AE216700733C}" type="slidenum">
              <a:rPr lang="en-GB" smtClean="0"/>
              <a:t>5</a:t>
            </a:fld>
            <a:endParaRPr lang="en-GB"/>
          </a:p>
        </p:txBody>
      </p:sp>
    </p:spTree>
    <p:extLst>
      <p:ext uri="{BB962C8B-B14F-4D97-AF65-F5344CB8AC3E}">
        <p14:creationId xmlns:p14="http://schemas.microsoft.com/office/powerpoint/2010/main" val="390574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230E3A-4268-47A8-BACD-7A800528E832}"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3937397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230E3A-4268-47A8-BACD-7A800528E832}"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2311024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230E3A-4268-47A8-BACD-7A800528E832}"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2317159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230E3A-4268-47A8-BACD-7A800528E832}"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1253340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230E3A-4268-47A8-BACD-7A800528E832}"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213606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230E3A-4268-47A8-BACD-7A800528E832}"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4169295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230E3A-4268-47A8-BACD-7A800528E832}" type="datetimeFigureOut">
              <a:rPr lang="en-GB" smtClean="0"/>
              <a:t>31/07/2018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139364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230E3A-4268-47A8-BACD-7A800528E832}" type="datetimeFigureOut">
              <a:rPr lang="en-GB" smtClean="0"/>
              <a:t>31/07/2018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3534597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230E3A-4268-47A8-BACD-7A800528E832}" type="datetimeFigureOut">
              <a:rPr lang="en-GB" smtClean="0"/>
              <a:t>31/07/2018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4188304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230E3A-4268-47A8-BACD-7A800528E832}"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1211472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230E3A-4268-47A8-BACD-7A800528E832}"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EFB5BA-6F11-4BB3-8D27-0405B33ABD34}" type="slidenum">
              <a:rPr lang="en-GB" smtClean="0"/>
              <a:t>‹#›</a:t>
            </a:fld>
            <a:endParaRPr lang="en-GB"/>
          </a:p>
        </p:txBody>
      </p:sp>
    </p:spTree>
    <p:extLst>
      <p:ext uri="{BB962C8B-B14F-4D97-AF65-F5344CB8AC3E}">
        <p14:creationId xmlns:p14="http://schemas.microsoft.com/office/powerpoint/2010/main" val="3528862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30E3A-4268-47A8-BACD-7A800528E832}" type="datetimeFigureOut">
              <a:rPr lang="en-GB" smtClean="0"/>
              <a:t>31/07/2018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EFB5BA-6F11-4BB3-8D27-0405B33ABD34}" type="slidenum">
              <a:rPr lang="en-GB" smtClean="0"/>
              <a:t>‹#›</a:t>
            </a:fld>
            <a:endParaRPr lang="en-GB"/>
          </a:p>
        </p:txBody>
      </p:sp>
    </p:spTree>
    <p:extLst>
      <p:ext uri="{BB962C8B-B14F-4D97-AF65-F5344CB8AC3E}">
        <p14:creationId xmlns:p14="http://schemas.microsoft.com/office/powerpoint/2010/main" val="3045166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toddlerswellbeing.eu/"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mailto:H.Sutherland@kingston.ac.uk"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eg"/><Relationship Id="rId1" Type="http://schemas.openxmlformats.org/officeDocument/2006/relationships/slideLayout" Target="../slideLayouts/slideLayout4.xml"/><Relationship Id="rId4" Type="http://schemas.openxmlformats.org/officeDocument/2006/relationships/hyperlink" Target="http://www.toddlerswellbeing.eu/news-and-event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www.instituteofhealthequity.org/...marmot-review/fair-society-healthy-lives-executive-summary.pdf" TargetMode="External"/><Relationship Id="rId2" Type="http://schemas.openxmlformats.org/officeDocument/2006/relationships/hyperlink" Target="http://www.associationcomenius.org/spip.php?article168&amp;lang=fr"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www.unicef-irc.org/publications/pdf/RC14_eng.pdf"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3018" y="2479593"/>
            <a:ext cx="8280919" cy="2521489"/>
          </a:xfrm>
        </p:spPr>
        <p:txBody>
          <a:bodyPr>
            <a:normAutofit fontScale="85000" lnSpcReduction="10000"/>
          </a:bodyPr>
          <a:lstStyle/>
          <a:p>
            <a:r>
              <a:rPr lang="en-GB" dirty="0" smtClean="0"/>
              <a:t>Enhancing the Education and Wellbeing of Disadvantaged </a:t>
            </a:r>
            <a:r>
              <a:rPr lang="en-GB" dirty="0" smtClean="0"/>
              <a:t>Toddlers </a:t>
            </a:r>
            <a:r>
              <a:rPr lang="en-GB" dirty="0" smtClean="0"/>
              <a:t>through </a:t>
            </a:r>
            <a:r>
              <a:rPr lang="en-GB" dirty="0"/>
              <a:t>t</a:t>
            </a:r>
            <a:r>
              <a:rPr lang="en-GB" dirty="0" smtClean="0"/>
              <a:t>he Development of Training and Materials to Support Early Years Practitioners </a:t>
            </a:r>
          </a:p>
          <a:p>
            <a:r>
              <a:rPr lang="en-GB" sz="3900" b="1" dirty="0" smtClean="0">
                <a:solidFill>
                  <a:srgbClr val="00B0F0"/>
                </a:solidFill>
                <a:effectLst>
                  <a:outerShdw blurRad="38100" dist="38100" dir="2700000" algn="tl">
                    <a:srgbClr val="000000">
                      <a:alpha val="43137"/>
                    </a:srgbClr>
                  </a:outerShdw>
                </a:effectLst>
              </a:rPr>
              <a:t>Summary </a:t>
            </a:r>
            <a:r>
              <a:rPr lang="en-GB" sz="3900" b="1" dirty="0" smtClean="0">
                <a:solidFill>
                  <a:srgbClr val="00B0F0"/>
                </a:solidFill>
                <a:effectLst>
                  <a:outerShdw blurRad="38100" dist="38100" dir="2700000" algn="tl">
                    <a:srgbClr val="000000">
                      <a:alpha val="43137"/>
                    </a:srgbClr>
                  </a:outerShdw>
                </a:effectLst>
              </a:rPr>
              <a:t>of </a:t>
            </a:r>
            <a:r>
              <a:rPr lang="en-GB" sz="3900" b="1" dirty="0" smtClean="0">
                <a:solidFill>
                  <a:srgbClr val="00B0F0"/>
                </a:solidFill>
                <a:effectLst>
                  <a:outerShdw blurRad="38100" dist="38100" dir="2700000" algn="tl">
                    <a:srgbClr val="000000">
                      <a:alpha val="43137"/>
                    </a:srgbClr>
                  </a:outerShdw>
                </a:effectLst>
              </a:rPr>
              <a:t>the Case Study Impact Report</a:t>
            </a:r>
          </a:p>
          <a:p>
            <a:endParaRPr lang="en-GB" sz="1400" b="1" dirty="0" smtClean="0">
              <a:solidFill>
                <a:srgbClr val="00B0F0"/>
              </a:solidFill>
              <a:effectLst>
                <a:outerShdw blurRad="38100" dist="38100" dir="2700000" algn="tl">
                  <a:srgbClr val="000000">
                    <a:alpha val="43137"/>
                  </a:srgbClr>
                </a:outerShdw>
              </a:effectLst>
            </a:endParaRPr>
          </a:p>
          <a:p>
            <a:r>
              <a:rPr lang="en-GB" sz="2400" dirty="0" smtClean="0">
                <a:hlinkClick r:id="rId2"/>
              </a:rPr>
              <a:t>http</a:t>
            </a:r>
            <a:r>
              <a:rPr lang="en-GB" sz="2400" dirty="0">
                <a:hlinkClick r:id="rId2"/>
              </a:rPr>
              <a:t>://www.toddlerswellbeing.eu/</a:t>
            </a:r>
            <a:r>
              <a:rPr lang="en-GB" sz="2400" dirty="0"/>
              <a:t> </a:t>
            </a:r>
          </a:p>
          <a:p>
            <a:endParaRPr lang="en-GB" b="1" dirty="0" smtClean="0">
              <a:solidFill>
                <a:srgbClr val="00B0F0"/>
              </a:solidFill>
              <a:effectLst>
                <a:outerShdw blurRad="38100" dist="38100" dir="2700000" algn="tl">
                  <a:srgbClr val="000000">
                    <a:alpha val="43137"/>
                  </a:srgbClr>
                </a:outerShdw>
              </a:effectLst>
            </a:endParaRPr>
          </a:p>
        </p:txBody>
      </p:sp>
      <p:pic>
        <p:nvPicPr>
          <p:cNvPr id="4" name="Picture 3" descr="toddl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13" y="-27384"/>
            <a:ext cx="9144000"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descr="https://lh5.googleusercontent.com/f3524yQqizsIx5v4h22KQZ5k5bbStY5RddtI0l-ySjnZOBwV7ZHJzlKB-BmHmy-WnSiuOy3DQuCxetrOZDBJSkfhudWllHyuLuu-qs9wELGhWrXbIuHUIk4p0ocNR5b70HUuu8314ioMItgurg"/>
          <p:cNvPicPr/>
          <p:nvPr/>
        </p:nvPicPr>
        <p:blipFill>
          <a:blip r:embed="rId4" cstate="print"/>
          <a:srcRect/>
          <a:stretch>
            <a:fillRect/>
          </a:stretch>
        </p:blipFill>
        <p:spPr bwMode="auto">
          <a:xfrm>
            <a:off x="2655970" y="728221"/>
            <a:ext cx="3811429" cy="1625363"/>
          </a:xfrm>
          <a:prstGeom prst="rect">
            <a:avLst/>
          </a:prstGeom>
          <a:noFill/>
          <a:ln w="9525">
            <a:noFill/>
            <a:miter lim="800000"/>
            <a:headEnd/>
            <a:tailEnd/>
          </a:ln>
        </p:spPr>
      </p:pic>
      <p:sp>
        <p:nvSpPr>
          <p:cNvPr id="6" name="TextBox 5"/>
          <p:cNvSpPr txBox="1"/>
          <p:nvPr/>
        </p:nvSpPr>
        <p:spPr>
          <a:xfrm>
            <a:off x="457229" y="4941168"/>
            <a:ext cx="8208913" cy="1077218"/>
          </a:xfrm>
          <a:prstGeom prst="rect">
            <a:avLst/>
          </a:prstGeom>
          <a:noFill/>
        </p:spPr>
        <p:txBody>
          <a:bodyPr wrap="square" rtlCol="0">
            <a:spAutoFit/>
          </a:bodyPr>
          <a:lstStyle/>
          <a:p>
            <a:pPr algn="ctr"/>
            <a:r>
              <a:rPr lang="en-GB" sz="2400" b="1" dirty="0" smtClean="0">
                <a:solidFill>
                  <a:srgbClr val="00B0F0"/>
                </a:solidFill>
              </a:rPr>
              <a:t>Helen Sutherland and Yngve </a:t>
            </a:r>
            <a:r>
              <a:rPr lang="en-GB" sz="2400" b="1" dirty="0" err="1" smtClean="0">
                <a:solidFill>
                  <a:srgbClr val="00B0F0"/>
                </a:solidFill>
              </a:rPr>
              <a:t>Rosell</a:t>
            </a:r>
            <a:endParaRPr lang="en-GB" sz="2400" b="1" dirty="0" smtClean="0">
              <a:solidFill>
                <a:srgbClr val="00B0F0"/>
              </a:solidFill>
            </a:endParaRPr>
          </a:p>
          <a:p>
            <a:pPr algn="ctr"/>
            <a:endParaRPr lang="en-GB" sz="2000" b="1" dirty="0" smtClean="0">
              <a:solidFill>
                <a:srgbClr val="00B0F0"/>
              </a:solidFill>
            </a:endParaRPr>
          </a:p>
          <a:p>
            <a:pPr algn="ctr"/>
            <a:r>
              <a:rPr lang="en-GB" sz="2000" b="1" dirty="0" smtClean="0">
                <a:solidFill>
                  <a:srgbClr val="00B0F0"/>
                </a:solidFill>
                <a:hlinkClick r:id="rId5"/>
              </a:rPr>
              <a:t>H.Sutherland@kingston.ac.uk</a:t>
            </a:r>
            <a:r>
              <a:rPr lang="en-GB" sz="2000" b="1" dirty="0" smtClean="0">
                <a:solidFill>
                  <a:srgbClr val="00B0F0"/>
                </a:solidFill>
              </a:rPr>
              <a:t> </a:t>
            </a:r>
            <a:endParaRPr lang="en-GB" sz="2000" b="1" dirty="0">
              <a:solidFill>
                <a:srgbClr val="00B0F0"/>
              </a:solidFill>
            </a:endParaRPr>
          </a:p>
        </p:txBody>
      </p:sp>
      <p:pic>
        <p:nvPicPr>
          <p:cNvPr id="7"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520" y="6144396"/>
            <a:ext cx="1809750" cy="517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8" name="Text Box 3"/>
          <p:cNvSpPr txBox="1">
            <a:spLocks noChangeArrowheads="1"/>
          </p:cNvSpPr>
          <p:nvPr/>
        </p:nvSpPr>
        <p:spPr bwMode="auto">
          <a:xfrm>
            <a:off x="2061270" y="6144395"/>
            <a:ext cx="6831210" cy="537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000" b="0" i="0" u="none" strike="noStrike" cap="none" normalizeH="0" baseline="0" dirty="0" smtClean="0">
                <a:ln>
                  <a:noFill/>
                </a:ln>
                <a:solidFill>
                  <a:srgbClr val="3F3C3D"/>
                </a:solidFill>
                <a:effectLst/>
                <a:latin typeface="Calibri" pitchFamily="34" charset="0"/>
                <a:cs typeface="Arial" pitchFamily="34" charset="0"/>
              </a:rPr>
              <a:t>“This publication has been produced with the support of the Erasmus+ Programme of the European Union. The contents of this publication are the sole responsibility of the ToWe Project and can in no way be taken to reflect the views of the National Agency and the Commission.”</a:t>
            </a:r>
            <a:r>
              <a:rPr kumimoji="0" lang="en-GB" altLang="en-US" sz="1200" b="0" i="0" u="none" strike="noStrike" cap="none" normalizeH="0" baseline="0" dirty="0" smtClean="0">
                <a:ln>
                  <a:noFill/>
                </a:ln>
                <a:solidFill>
                  <a:srgbClr val="3F3C3D"/>
                </a:solidFill>
                <a:effectLst/>
                <a:latin typeface="Times New Roman" pitchFamily="18" charset="0"/>
                <a:cs typeface="Arial" pitchFamily="34" charset="0"/>
              </a:rPr>
              <a:t> </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19077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5"/>
          <p:cNvSpPr txBox="1">
            <a:spLocks/>
          </p:cNvSpPr>
          <p:nvPr/>
        </p:nvSpPr>
        <p:spPr>
          <a:xfrm>
            <a:off x="179512" y="836712"/>
            <a:ext cx="8784976" cy="5184576"/>
          </a:xfrm>
          <a:prstGeom prst="wedgeRoundRectCallout">
            <a:avLst>
              <a:gd name="adj1" fmla="val 28915"/>
              <a:gd name="adj2" fmla="val 57883"/>
              <a:gd name="adj3" fmla="val 16667"/>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9pPr>
          </a:lstStyle>
          <a:p>
            <a:pPr marL="0" indent="0">
              <a:buFont typeface="Arial" panose="020B0604020202020204" pitchFamily="34" charset="0"/>
              <a:buNone/>
            </a:pPr>
            <a:r>
              <a:rPr lang="en-GB" sz="2200" b="1" dirty="0" smtClean="0"/>
              <a:t>England:</a:t>
            </a:r>
          </a:p>
          <a:p>
            <a:pPr marL="0" indent="0" algn="just">
              <a:buFont typeface="Arial" panose="020B0604020202020204" pitchFamily="34" charset="0"/>
              <a:buNone/>
            </a:pPr>
            <a:r>
              <a:rPr lang="en-GB" sz="2200" dirty="0" smtClean="0"/>
              <a:t>When the children transition from inside to outside in England, there is often a rush to get shoes and coats on, and the practitioners and parents will often step in to help. In Norway I saw that extra time is factored in to the routine, so children can get ready independently. Some are able to dress themselves from a very young age and I saw a 14 month old girl put on her waterproof overalls all by herself. When I got back to my setting I made sure </a:t>
            </a:r>
          </a:p>
          <a:p>
            <a:pPr marL="0" indent="0" algn="just">
              <a:buFont typeface="Arial" panose="020B0604020202020204" pitchFamily="34" charset="0"/>
              <a:buNone/>
            </a:pPr>
            <a:r>
              <a:rPr lang="en-GB" sz="2200" dirty="0" smtClean="0"/>
              <a:t>that I shared this experience with </a:t>
            </a:r>
          </a:p>
          <a:p>
            <a:pPr marL="0" indent="0" algn="just">
              <a:buFont typeface="Arial" panose="020B0604020202020204" pitchFamily="34" charset="0"/>
              <a:buNone/>
            </a:pPr>
            <a:r>
              <a:rPr lang="en-GB" sz="2200" dirty="0" smtClean="0"/>
              <a:t>the parents, and tried to convey the </a:t>
            </a:r>
          </a:p>
          <a:p>
            <a:pPr marL="0" indent="0" algn="just">
              <a:buFont typeface="Arial" panose="020B0604020202020204" pitchFamily="34" charset="0"/>
              <a:buNone/>
            </a:pPr>
            <a:r>
              <a:rPr lang="en-GB" sz="2200" dirty="0" smtClean="0"/>
              <a:t>value of giving children time to do </a:t>
            </a:r>
          </a:p>
          <a:p>
            <a:pPr marL="0" indent="0" algn="just">
              <a:buFont typeface="Arial" panose="020B0604020202020204" pitchFamily="34" charset="0"/>
              <a:buNone/>
            </a:pPr>
            <a:r>
              <a:rPr lang="en-GB" sz="2200" dirty="0" smtClean="0"/>
              <a:t>things independently.</a:t>
            </a:r>
          </a:p>
        </p:txBody>
      </p:sp>
      <p:pic>
        <p:nvPicPr>
          <p:cNvPr id="6" name="Picture 4" descr="meeting of participants on the fi nal day of the job- shadowing week in Norw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3645024"/>
            <a:ext cx="3672408" cy="214302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toddl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501208" y="147990"/>
            <a:ext cx="8319264" cy="646331"/>
          </a:xfrm>
          <a:prstGeom prst="rect">
            <a:avLst/>
          </a:prstGeom>
        </p:spPr>
        <p:txBody>
          <a:bodyPr wrap="square">
            <a:spAutoFit/>
          </a:bodyPr>
          <a:lstStyle/>
          <a:p>
            <a:r>
              <a:rPr lang="en-GB" sz="3600" b="1" dirty="0">
                <a:solidFill>
                  <a:srgbClr val="00B0F0"/>
                </a:solidFill>
                <a:effectLst>
                  <a:outerShdw blurRad="38100" dist="38100" dir="2700000" algn="tl">
                    <a:srgbClr val="000000">
                      <a:alpha val="43137"/>
                    </a:srgbClr>
                  </a:outerShdw>
                </a:effectLst>
              </a:rPr>
              <a:t>Job Shadowing and the Shared Experience</a:t>
            </a:r>
            <a:endParaRPr lang="en-GB" sz="3600" dirty="0"/>
          </a:p>
        </p:txBody>
      </p:sp>
      <p:sp>
        <p:nvSpPr>
          <p:cNvPr id="3" name="Rectangle 2"/>
          <p:cNvSpPr/>
          <p:nvPr/>
        </p:nvSpPr>
        <p:spPr>
          <a:xfrm>
            <a:off x="3275856" y="836712"/>
            <a:ext cx="5184576" cy="369332"/>
          </a:xfrm>
          <a:prstGeom prst="rect">
            <a:avLst/>
          </a:prstGeom>
        </p:spPr>
        <p:txBody>
          <a:bodyPr wrap="square">
            <a:spAutoFit/>
          </a:bodyPr>
          <a:lstStyle/>
          <a:p>
            <a:r>
              <a:rPr lang="en-GB" dirty="0">
                <a:hlinkClick r:id="rId4"/>
              </a:rPr>
              <a:t>http://www.toddlerswellbeing.eu/news-and-events</a:t>
            </a:r>
            <a:r>
              <a:rPr lang="en-GB" dirty="0" smtClean="0">
                <a:hlinkClick r:id="rId4"/>
              </a:rPr>
              <a:t>/</a:t>
            </a:r>
            <a:endParaRPr lang="en-GB" dirty="0" smtClean="0"/>
          </a:p>
        </p:txBody>
      </p:sp>
    </p:spTree>
    <p:extLst>
      <p:ext uri="{BB962C8B-B14F-4D97-AF65-F5344CB8AC3E}">
        <p14:creationId xmlns:p14="http://schemas.microsoft.com/office/powerpoint/2010/main" val="22221711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5"/>
          <p:cNvSpPr txBox="1">
            <a:spLocks/>
          </p:cNvSpPr>
          <p:nvPr/>
        </p:nvSpPr>
        <p:spPr>
          <a:xfrm>
            <a:off x="179512" y="332656"/>
            <a:ext cx="8784976" cy="5904656"/>
          </a:xfrm>
          <a:prstGeom prst="wedgeRoundRectCallout">
            <a:avLst>
              <a:gd name="adj1" fmla="val 28915"/>
              <a:gd name="adj2" fmla="val 57883"/>
              <a:gd name="adj3" fmla="val 16667"/>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dk1"/>
                </a:solidFill>
                <a:latin typeface="+mn-lt"/>
                <a:ea typeface="+mn-ea"/>
                <a:cs typeface="+mn-cs"/>
              </a:defRPr>
            </a:lvl9pPr>
          </a:lstStyle>
          <a:p>
            <a:pPr marL="0" indent="0">
              <a:buFont typeface="Arial" panose="020B0604020202020204" pitchFamily="34" charset="0"/>
              <a:buNone/>
            </a:pPr>
            <a:r>
              <a:rPr lang="en-GB" sz="2400" b="1" dirty="0" smtClean="0"/>
              <a:t>Norway:</a:t>
            </a:r>
          </a:p>
          <a:p>
            <a:pPr marL="0" indent="0" algn="just">
              <a:buNone/>
            </a:pPr>
            <a:r>
              <a:rPr lang="en-GB" sz="2400" dirty="0" smtClean="0"/>
              <a:t>At </a:t>
            </a:r>
            <a:r>
              <a:rPr lang="en-GB" sz="2400" dirty="0"/>
              <a:t>the “Little explorer session” there were families that were invited. We thought that </a:t>
            </a:r>
            <a:r>
              <a:rPr lang="en-GB" sz="2400" dirty="0" smtClean="0"/>
              <a:t>the </a:t>
            </a:r>
            <a:r>
              <a:rPr lang="en-GB" sz="2400" dirty="0"/>
              <a:t>practitioners role in this session was challenging because there were so many </a:t>
            </a:r>
            <a:r>
              <a:rPr lang="en-GB" sz="2400" dirty="0" smtClean="0"/>
              <a:t>disadvantaged </a:t>
            </a:r>
            <a:r>
              <a:rPr lang="en-GB" sz="2400" dirty="0"/>
              <a:t>children with parents that needed much guidance. We observed that the practitioner and the volunteer </a:t>
            </a:r>
            <a:r>
              <a:rPr lang="en-GB" sz="2400" dirty="0" smtClean="0"/>
              <a:t>were </a:t>
            </a:r>
            <a:r>
              <a:rPr lang="en-GB" sz="2400" dirty="0"/>
              <a:t>being good role models for how the parents could interact with </a:t>
            </a:r>
            <a:endParaRPr lang="en-GB" sz="2400" dirty="0" smtClean="0"/>
          </a:p>
          <a:p>
            <a:pPr marL="0" indent="0" algn="just">
              <a:buNone/>
            </a:pPr>
            <a:r>
              <a:rPr lang="en-GB" sz="2400" dirty="0" smtClean="0"/>
              <a:t>their children </a:t>
            </a:r>
            <a:r>
              <a:rPr lang="en-GB" sz="2400" dirty="0"/>
              <a:t>in a supporting and developing </a:t>
            </a:r>
            <a:endParaRPr lang="en-GB" sz="2400" dirty="0" smtClean="0"/>
          </a:p>
          <a:p>
            <a:pPr marL="0" indent="0" algn="just">
              <a:buNone/>
            </a:pPr>
            <a:r>
              <a:rPr lang="en-GB" sz="2400" dirty="0" smtClean="0"/>
              <a:t>way during </a:t>
            </a:r>
            <a:r>
              <a:rPr lang="en-GB" sz="2400" dirty="0"/>
              <a:t>the session. The snack time was </a:t>
            </a:r>
            <a:endParaRPr lang="en-GB" sz="2400" dirty="0" smtClean="0"/>
          </a:p>
          <a:p>
            <a:pPr marL="0" indent="0" algn="just">
              <a:buNone/>
            </a:pPr>
            <a:r>
              <a:rPr lang="en-GB" sz="2400" dirty="0" smtClean="0"/>
              <a:t>prepared and </a:t>
            </a:r>
            <a:r>
              <a:rPr lang="en-GB" sz="2400" dirty="0"/>
              <a:t>arranged in a way that guided the </a:t>
            </a:r>
            <a:endParaRPr lang="en-GB" sz="2400" dirty="0" smtClean="0"/>
          </a:p>
          <a:p>
            <a:pPr marL="0" indent="0" algn="just">
              <a:buNone/>
            </a:pPr>
            <a:r>
              <a:rPr lang="en-GB" sz="2400" dirty="0" smtClean="0"/>
              <a:t>parents on </a:t>
            </a:r>
            <a:r>
              <a:rPr lang="en-GB" sz="2400" dirty="0"/>
              <a:t>how to support and </a:t>
            </a:r>
            <a:r>
              <a:rPr lang="en-GB" sz="2400" dirty="0" smtClean="0"/>
              <a:t>encourage </a:t>
            </a:r>
            <a:r>
              <a:rPr lang="en-GB" sz="2400" dirty="0"/>
              <a:t>their </a:t>
            </a:r>
            <a:endParaRPr lang="en-GB" sz="2400" dirty="0" smtClean="0"/>
          </a:p>
          <a:p>
            <a:pPr marL="0" indent="0" algn="just">
              <a:buNone/>
            </a:pPr>
            <a:r>
              <a:rPr lang="en-GB" sz="2400" dirty="0" smtClean="0"/>
              <a:t>child's independence </a:t>
            </a:r>
            <a:r>
              <a:rPr lang="en-GB" sz="2400" dirty="0"/>
              <a:t>during meal times, they </a:t>
            </a:r>
            <a:endParaRPr lang="en-GB" sz="2400" dirty="0" smtClean="0"/>
          </a:p>
          <a:p>
            <a:pPr marL="0" indent="0" algn="just">
              <a:buNone/>
            </a:pPr>
            <a:r>
              <a:rPr lang="en-GB" sz="2400" dirty="0" smtClean="0"/>
              <a:t>used </a:t>
            </a:r>
            <a:r>
              <a:rPr lang="en-GB" sz="2400" dirty="0" err="1" smtClean="0"/>
              <a:t>ToWe</a:t>
            </a:r>
            <a:r>
              <a:rPr lang="en-GB" sz="2400" dirty="0" smtClean="0"/>
              <a:t>-strategies.</a:t>
            </a:r>
            <a:endParaRPr lang="en-GB" sz="2400" dirty="0"/>
          </a:p>
        </p:txBody>
      </p:sp>
      <p:pic>
        <p:nvPicPr>
          <p:cNvPr id="6" name="Picture 5"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descr="H:\Helen\International Dimensions Group\ToWe\ToWe-IO-Strategies\Photos\Oct 2015 04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6824" y="3068960"/>
            <a:ext cx="2160240" cy="2880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22685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5"/>
          <p:cNvSpPr>
            <a:spLocks noGrp="1"/>
          </p:cNvSpPr>
          <p:nvPr>
            <p:ph sz="half" idx="1"/>
          </p:nvPr>
        </p:nvSpPr>
        <p:spPr>
          <a:xfrm>
            <a:off x="395536" y="332656"/>
            <a:ext cx="8450681" cy="5832648"/>
          </a:xfrm>
          <a:prstGeom prst="wedgeRoundRectCallout">
            <a:avLst>
              <a:gd name="adj1" fmla="val -24267"/>
              <a:gd name="adj2" fmla="val 56140"/>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normAutofit fontScale="92500" lnSpcReduction="10000"/>
          </a:bodyPr>
          <a:lstStyle/>
          <a:p>
            <a:pPr marL="0" indent="0">
              <a:buNone/>
            </a:pPr>
            <a:r>
              <a:rPr lang="en-GB" b="1" dirty="0" smtClean="0"/>
              <a:t>Spain:</a:t>
            </a:r>
          </a:p>
          <a:p>
            <a:pPr marL="0" indent="0" algn="just">
              <a:buNone/>
            </a:pPr>
            <a:r>
              <a:rPr lang="en-GB" dirty="0"/>
              <a:t>I took the decision to travel </a:t>
            </a:r>
            <a:r>
              <a:rPr lang="en-GB" dirty="0" smtClean="0"/>
              <a:t>to </a:t>
            </a:r>
          </a:p>
          <a:p>
            <a:pPr marL="0" indent="0" algn="just">
              <a:buNone/>
            </a:pPr>
            <a:r>
              <a:rPr lang="en-GB" dirty="0" smtClean="0"/>
              <a:t>Norway </a:t>
            </a:r>
            <a:r>
              <a:rPr lang="en-GB" dirty="0"/>
              <a:t>and the UK, and </a:t>
            </a:r>
            <a:r>
              <a:rPr lang="en-GB" dirty="0" smtClean="0"/>
              <a:t>what </a:t>
            </a:r>
          </a:p>
          <a:p>
            <a:pPr marL="0" indent="0" algn="just">
              <a:buNone/>
            </a:pPr>
            <a:r>
              <a:rPr lang="en-GB" dirty="0" smtClean="0"/>
              <a:t>surprised </a:t>
            </a:r>
            <a:r>
              <a:rPr lang="en-GB" dirty="0"/>
              <a:t>me the most </a:t>
            </a:r>
            <a:r>
              <a:rPr lang="en-GB" dirty="0" smtClean="0"/>
              <a:t>was </a:t>
            </a:r>
            <a:r>
              <a:rPr lang="en-GB" dirty="0"/>
              <a:t>to </a:t>
            </a:r>
            <a:endParaRPr lang="en-GB" dirty="0" smtClean="0"/>
          </a:p>
          <a:p>
            <a:pPr marL="0" indent="0" algn="just">
              <a:buNone/>
            </a:pPr>
            <a:r>
              <a:rPr lang="en-GB" dirty="0" smtClean="0"/>
              <a:t>find </a:t>
            </a:r>
            <a:r>
              <a:rPr lang="en-GB" dirty="0"/>
              <a:t>out that such different countries followed the same standards. I mean that in all the services you could feel the </a:t>
            </a:r>
            <a:r>
              <a:rPr lang="en-GB" b="1" dirty="0"/>
              <a:t>WELL-BEING</a:t>
            </a:r>
            <a:r>
              <a:rPr lang="en-GB" dirty="0"/>
              <a:t> of children, </a:t>
            </a:r>
            <a:r>
              <a:rPr lang="en-GB" b="1" dirty="0"/>
              <a:t>RESPECT, </a:t>
            </a:r>
            <a:r>
              <a:rPr lang="en-GB" dirty="0"/>
              <a:t>care during the </a:t>
            </a:r>
            <a:r>
              <a:rPr lang="en-GB" b="1" dirty="0"/>
              <a:t>MEALS, </a:t>
            </a:r>
            <a:r>
              <a:rPr lang="en-GB" dirty="0"/>
              <a:t>the observation and importance of the </a:t>
            </a:r>
            <a:r>
              <a:rPr lang="en-GB" b="1" dirty="0"/>
              <a:t>PLAY,</a:t>
            </a:r>
            <a:r>
              <a:rPr lang="en-GB" dirty="0"/>
              <a:t> </a:t>
            </a:r>
            <a:r>
              <a:rPr lang="en-GB" b="1" dirty="0"/>
              <a:t>ACCEPTANCE AND WORK WITH DIFFERENT LANGUAGES</a:t>
            </a:r>
            <a:r>
              <a:rPr lang="en-GB" dirty="0"/>
              <a:t>. But I think what was most clear was the willingness to </a:t>
            </a:r>
            <a:r>
              <a:rPr lang="en-GB" b="1" dirty="0"/>
              <a:t>IMPROVE OUR PRACTICE</a:t>
            </a:r>
            <a:r>
              <a:rPr lang="en-GB" dirty="0"/>
              <a:t> giving priority to the children’s </a:t>
            </a:r>
            <a:r>
              <a:rPr lang="en-GB" b="1" dirty="0"/>
              <a:t>WELFARE</a:t>
            </a:r>
            <a:r>
              <a:rPr lang="en-GB" dirty="0"/>
              <a:t>, offering them the best environment for their development with their individual needs</a:t>
            </a:r>
            <a:r>
              <a:rPr lang="en-GB" dirty="0" smtClean="0"/>
              <a:t>.</a:t>
            </a:r>
            <a:endParaRPr lang="en-GB" dirty="0"/>
          </a:p>
        </p:txBody>
      </p:sp>
      <p:pic>
        <p:nvPicPr>
          <p:cNvPr id="1026" name="Picture 2" descr="Children’s Centre participant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8064" y="418562"/>
            <a:ext cx="3011430" cy="208823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descr="toddl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8784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rgbClr val="00B0F0"/>
                </a:solidFill>
                <a:effectLst>
                  <a:outerShdw blurRad="38100" dist="38100" dir="2700000" algn="tl">
                    <a:srgbClr val="000000">
                      <a:alpha val="43137"/>
                    </a:srgbClr>
                  </a:outerShdw>
                </a:effectLst>
              </a:rPr>
              <a:t>What Next?</a:t>
            </a:r>
            <a:endParaRPr lang="en-GB" b="1" dirty="0">
              <a:solidFill>
                <a:srgbClr val="00B0F0"/>
              </a:solidFill>
              <a:effectLst>
                <a:outerShdw blurRad="38100" dist="38100" dir="2700000" algn="tl">
                  <a:srgbClr val="000000">
                    <a:alpha val="43137"/>
                  </a:srgbClr>
                </a:outerShdw>
              </a:effectLst>
            </a:endParaRPr>
          </a:p>
        </p:txBody>
      </p:sp>
      <p:sp>
        <p:nvSpPr>
          <p:cNvPr id="3" name="Content Placeholder 2"/>
          <p:cNvSpPr>
            <a:spLocks noGrp="1"/>
          </p:cNvSpPr>
          <p:nvPr>
            <p:ph sz="half" idx="1"/>
          </p:nvPr>
        </p:nvSpPr>
        <p:spPr>
          <a:xfrm>
            <a:off x="457200" y="1600200"/>
            <a:ext cx="4402832" cy="3412976"/>
          </a:xfrm>
        </p:spPr>
        <p:txBody>
          <a:bodyPr>
            <a:normAutofit/>
          </a:bodyPr>
          <a:lstStyle/>
          <a:p>
            <a:pPr marL="0" indent="0">
              <a:buClr>
                <a:srgbClr val="00B0F0"/>
              </a:buClr>
              <a:buNone/>
            </a:pPr>
            <a:r>
              <a:rPr lang="en-GB" sz="2000" dirty="0" smtClean="0"/>
              <a:t>Schools and Settings developing:</a:t>
            </a:r>
          </a:p>
          <a:p>
            <a:pPr algn="just">
              <a:buClr>
                <a:srgbClr val="00B0F0"/>
              </a:buClr>
            </a:pPr>
            <a:r>
              <a:rPr lang="en-GB" sz="2000" dirty="0" smtClean="0"/>
              <a:t>An </a:t>
            </a:r>
            <a:r>
              <a:rPr lang="en-GB" sz="2000" dirty="0"/>
              <a:t>open dialogue </a:t>
            </a:r>
            <a:r>
              <a:rPr lang="en-GB" sz="2000" dirty="0" smtClean="0"/>
              <a:t>of reflective sharing of experiences </a:t>
            </a:r>
            <a:r>
              <a:rPr lang="en-GB" sz="2000" dirty="0"/>
              <a:t>and </a:t>
            </a:r>
            <a:r>
              <a:rPr lang="en-GB" sz="2000" dirty="0" smtClean="0"/>
              <a:t>expertise.</a:t>
            </a:r>
          </a:p>
          <a:p>
            <a:pPr algn="just">
              <a:buClr>
                <a:srgbClr val="00B0F0"/>
              </a:buClr>
            </a:pPr>
            <a:r>
              <a:rPr lang="en-GB" sz="2000" dirty="0"/>
              <a:t>K</a:t>
            </a:r>
            <a:r>
              <a:rPr lang="en-GB" sz="2000" dirty="0" smtClean="0"/>
              <a:t>nowledge </a:t>
            </a:r>
            <a:r>
              <a:rPr lang="en-GB" sz="2000" dirty="0"/>
              <a:t>and </a:t>
            </a:r>
            <a:r>
              <a:rPr lang="en-GB" sz="2000" dirty="0" smtClean="0"/>
              <a:t>understanding of wellbeing, to </a:t>
            </a:r>
            <a:r>
              <a:rPr lang="en-GB" sz="2000" dirty="0"/>
              <a:t>inform and improve </a:t>
            </a:r>
            <a:r>
              <a:rPr lang="en-GB" sz="2000" dirty="0" smtClean="0"/>
              <a:t>own </a:t>
            </a:r>
            <a:r>
              <a:rPr lang="en-GB" sz="2000" dirty="0"/>
              <a:t>and others practice and </a:t>
            </a:r>
            <a:r>
              <a:rPr lang="en-GB" sz="2000" dirty="0" smtClean="0"/>
              <a:t>provision. </a:t>
            </a:r>
          </a:p>
          <a:p>
            <a:pPr algn="just">
              <a:buClr>
                <a:srgbClr val="00B0F0"/>
              </a:buClr>
            </a:pPr>
            <a:r>
              <a:rPr lang="en-GB" sz="2000" dirty="0" smtClean="0"/>
              <a:t>Relationships with parents to support </a:t>
            </a:r>
            <a:r>
              <a:rPr lang="en-GB" sz="2000" dirty="0"/>
              <a:t>their understanding of </a:t>
            </a:r>
            <a:r>
              <a:rPr lang="en-GB" sz="2000" dirty="0" smtClean="0"/>
              <a:t>how </a:t>
            </a:r>
            <a:r>
              <a:rPr lang="en-GB" sz="2000" dirty="0"/>
              <a:t>to engage with their </a:t>
            </a:r>
            <a:r>
              <a:rPr lang="en-GB" sz="2000" dirty="0" smtClean="0"/>
              <a:t>toddler.</a:t>
            </a:r>
            <a:endParaRPr lang="en-GB" sz="2000" dirty="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37313"/>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251519" y="5160495"/>
            <a:ext cx="8613093" cy="1292662"/>
          </a:xfrm>
          <a:prstGeom prst="rect">
            <a:avLst/>
          </a:prstGeom>
          <a:solidFill>
            <a:schemeClr val="accent1">
              <a:lumMod val="20000"/>
              <a:lumOff val="80000"/>
            </a:schemeClr>
          </a:solidFill>
        </p:spPr>
        <p:txBody>
          <a:bodyPr wrap="square">
            <a:spAutoFit/>
          </a:bodyPr>
          <a:lstStyle/>
          <a:p>
            <a:pPr algn="just"/>
            <a:r>
              <a:rPr lang="en-GB" sz="2000" dirty="0" smtClean="0"/>
              <a:t>How can you use the manuals, audit tools </a:t>
            </a:r>
            <a:r>
              <a:rPr lang="en-GB" sz="2000" dirty="0"/>
              <a:t>and strategies from </a:t>
            </a:r>
            <a:r>
              <a:rPr lang="en-GB" sz="2000" dirty="0" smtClean="0"/>
              <a:t>the </a:t>
            </a:r>
            <a:r>
              <a:rPr lang="en-GB" sz="2000" dirty="0" err="1"/>
              <a:t>ToWe</a:t>
            </a:r>
            <a:r>
              <a:rPr lang="en-GB" sz="2000" dirty="0"/>
              <a:t> </a:t>
            </a:r>
            <a:r>
              <a:rPr lang="en-GB" sz="2000" dirty="0" smtClean="0"/>
              <a:t>Project to support early years practitioners in enabling them to be reflective</a:t>
            </a:r>
            <a:r>
              <a:rPr lang="en-GB" sz="2000" dirty="0"/>
              <a:t>, inspired and innovative </a:t>
            </a:r>
            <a:r>
              <a:rPr lang="en-GB" sz="2000" dirty="0" smtClean="0"/>
              <a:t>in their practice and provision of supporting toddlers’ wellbeing?</a:t>
            </a:r>
            <a:endParaRPr lang="en-GB" sz="2000" dirty="0"/>
          </a:p>
          <a:p>
            <a:endParaRPr lang="en-GB" dirty="0"/>
          </a:p>
        </p:txBody>
      </p:sp>
      <p:sp>
        <p:nvSpPr>
          <p:cNvPr id="9" name="Rounded Rectangular Callout 8"/>
          <p:cNvSpPr/>
          <p:nvPr/>
        </p:nvSpPr>
        <p:spPr>
          <a:xfrm>
            <a:off x="4932040" y="1556792"/>
            <a:ext cx="3888432" cy="3024336"/>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dirty="0"/>
              <a:t>Every high income country invests in its children: healthy, educated children are better able to fulfil their potential and contribute to society.  By contrast, problems of child development often carry through into adulthood, with the resulting social costs accruing to the next generation (UNICEF, 2017: 4). </a:t>
            </a:r>
            <a:endParaRPr lang="en-GB" dirty="0" smtClean="0"/>
          </a:p>
        </p:txBody>
      </p:sp>
      <p:sp>
        <p:nvSpPr>
          <p:cNvPr id="11" name="Rectangle 10"/>
          <p:cNvSpPr/>
          <p:nvPr/>
        </p:nvSpPr>
        <p:spPr>
          <a:xfrm>
            <a:off x="6547376" y="6525000"/>
            <a:ext cx="2317237" cy="276999"/>
          </a:xfrm>
          <a:prstGeom prst="rect">
            <a:avLst/>
          </a:prstGeom>
        </p:spPr>
        <p:txBody>
          <a:bodyPr wrap="none">
            <a:spAutoFit/>
          </a:bodyPr>
          <a:lstStyle/>
          <a:p>
            <a:r>
              <a:rPr lang="en-GB" sz="1200" dirty="0" smtClean="0"/>
              <a:t>(Sutherland and Mukadam, 2018</a:t>
            </a:r>
            <a:r>
              <a:rPr lang="en-GB" sz="1200" dirty="0"/>
              <a:t>) </a:t>
            </a:r>
          </a:p>
        </p:txBody>
      </p:sp>
    </p:spTree>
    <p:extLst>
      <p:ext uri="{BB962C8B-B14F-4D97-AF65-F5344CB8AC3E}">
        <p14:creationId xmlns:p14="http://schemas.microsoft.com/office/powerpoint/2010/main" val="9553856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effectLst>
                  <a:outerShdw blurRad="38100" dist="38100" dir="2700000" algn="tl">
                    <a:srgbClr val="000000">
                      <a:alpha val="43137"/>
                    </a:srgbClr>
                  </a:outerShdw>
                </a:effectLst>
              </a:rPr>
              <a:t>References</a:t>
            </a:r>
            <a:endParaRPr lang="en-GB" b="1" dirty="0">
              <a:solidFill>
                <a:srgbClr val="00B0F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40768"/>
            <a:ext cx="8229600" cy="5112389"/>
          </a:xfrm>
        </p:spPr>
        <p:txBody>
          <a:bodyPr>
            <a:normAutofit fontScale="62500" lnSpcReduction="20000"/>
          </a:bodyPr>
          <a:lstStyle/>
          <a:p>
            <a:pPr marL="0" indent="0">
              <a:buNone/>
            </a:pPr>
            <a:r>
              <a:rPr lang="en-GB" dirty="0" smtClean="0"/>
              <a:t>Hogarth K. (2017) </a:t>
            </a:r>
            <a:r>
              <a:rPr lang="en-GB" dirty="0"/>
              <a:t>Learning from a Job-Shadowing </a:t>
            </a:r>
            <a:r>
              <a:rPr lang="en-GB" dirty="0" smtClean="0"/>
              <a:t>Experience. </a:t>
            </a:r>
            <a:r>
              <a:rPr lang="en-GB" i="1" dirty="0" smtClean="0"/>
              <a:t>Journal of the Comenius Association.</a:t>
            </a:r>
            <a:r>
              <a:rPr lang="en-GB" dirty="0" smtClean="0"/>
              <a:t> Issue 26. pp. 22 – </a:t>
            </a:r>
            <a:r>
              <a:rPr lang="en-GB" dirty="0"/>
              <a:t>24 [Online] Available at: </a:t>
            </a:r>
            <a:r>
              <a:rPr lang="en-GB" dirty="0" smtClean="0">
                <a:hlinkClick r:id="rId2"/>
              </a:rPr>
              <a:t>http</a:t>
            </a:r>
            <a:r>
              <a:rPr lang="en-GB" dirty="0">
                <a:hlinkClick r:id="rId2"/>
              </a:rPr>
              <a:t>://</a:t>
            </a:r>
            <a:r>
              <a:rPr lang="en-GB" dirty="0" smtClean="0">
                <a:hlinkClick r:id="rId2"/>
              </a:rPr>
              <a:t>www.associationcomenius.org/spip.php?article168&amp;lang=fr</a:t>
            </a:r>
            <a:r>
              <a:rPr lang="en-GB" dirty="0" smtClean="0"/>
              <a:t> (Accessed: 8</a:t>
            </a:r>
            <a:r>
              <a:rPr lang="en-GB" baseline="30000" dirty="0" smtClean="0"/>
              <a:t>th</a:t>
            </a:r>
            <a:r>
              <a:rPr lang="en-GB" dirty="0" smtClean="0"/>
              <a:t> March 2018)</a:t>
            </a:r>
          </a:p>
          <a:p>
            <a:pPr marL="0" indent="0">
              <a:buNone/>
            </a:pPr>
            <a:endParaRPr lang="en-GB" dirty="0"/>
          </a:p>
          <a:p>
            <a:pPr marL="0" indent="0">
              <a:buNone/>
            </a:pPr>
            <a:r>
              <a:rPr lang="en-GB" dirty="0" smtClean="0"/>
              <a:t>Marmot </a:t>
            </a:r>
            <a:r>
              <a:rPr lang="en-GB" dirty="0"/>
              <a:t>M. (2010)</a:t>
            </a:r>
            <a:r>
              <a:rPr lang="en-GB" i="1" dirty="0"/>
              <a:t> Strategic Review of Health Inequalities in England Post-2010</a:t>
            </a:r>
            <a:r>
              <a:rPr lang="en-GB" dirty="0"/>
              <a:t>. </a:t>
            </a:r>
            <a:r>
              <a:rPr lang="en-GB" i="1" dirty="0"/>
              <a:t>Fair Society, Healthy Lives:  The Marmot Review Executive Summary.</a:t>
            </a:r>
            <a:r>
              <a:rPr lang="en-GB" dirty="0"/>
              <a:t> [Online] Available at: </a:t>
            </a:r>
            <a:r>
              <a:rPr lang="en-GB" u="sng" dirty="0">
                <a:hlinkClick r:id="rId3"/>
              </a:rPr>
              <a:t>https://www.instituteofhealthequity.org/...</a:t>
            </a:r>
            <a:r>
              <a:rPr lang="en-GB" b="1" u="sng" dirty="0">
                <a:hlinkClick r:id="rId3"/>
              </a:rPr>
              <a:t>marmot</a:t>
            </a:r>
            <a:r>
              <a:rPr lang="en-GB" u="sng" dirty="0">
                <a:hlinkClick r:id="rId3"/>
              </a:rPr>
              <a:t>-</a:t>
            </a:r>
            <a:r>
              <a:rPr lang="en-GB" b="1" u="sng" dirty="0">
                <a:hlinkClick r:id="rId3"/>
              </a:rPr>
              <a:t>review</a:t>
            </a:r>
            <a:r>
              <a:rPr lang="en-GB" u="sng" dirty="0">
                <a:hlinkClick r:id="rId3"/>
              </a:rPr>
              <a:t>/fair-society-healthy-lives-executive-summary.pdf</a:t>
            </a:r>
            <a:r>
              <a:rPr lang="en-GB" i="1" dirty="0"/>
              <a:t> </a:t>
            </a:r>
            <a:r>
              <a:rPr lang="en-GB" dirty="0"/>
              <a:t>(Accessed: 9</a:t>
            </a:r>
            <a:r>
              <a:rPr lang="en-GB" baseline="30000" dirty="0"/>
              <a:t>th</a:t>
            </a:r>
            <a:r>
              <a:rPr lang="en-GB" dirty="0"/>
              <a:t> February 2016</a:t>
            </a:r>
            <a:r>
              <a:rPr lang="en-GB" dirty="0" smtClean="0"/>
              <a:t>)</a:t>
            </a:r>
          </a:p>
          <a:p>
            <a:pPr marL="0" indent="0">
              <a:buNone/>
            </a:pPr>
            <a:endParaRPr lang="en-GB" dirty="0" smtClean="0"/>
          </a:p>
          <a:p>
            <a:pPr marL="0" indent="0">
              <a:buNone/>
            </a:pPr>
            <a:r>
              <a:rPr lang="en-GB" dirty="0" smtClean="0"/>
              <a:t>Sutherland H. and Mukadam Y. (2018)  </a:t>
            </a:r>
            <a:r>
              <a:rPr lang="en-GB" i="1" dirty="0" smtClean="0"/>
              <a:t>Supporting Toddler Wellbeing in Early Years Settings: </a:t>
            </a:r>
            <a:r>
              <a:rPr lang="en-GB" i="1" dirty="0"/>
              <a:t>Strategies and Tools for Practitioners and </a:t>
            </a:r>
            <a:r>
              <a:rPr lang="en-GB" i="1" dirty="0" smtClean="0"/>
              <a:t>Teachers. </a:t>
            </a:r>
            <a:r>
              <a:rPr lang="en-GB" dirty="0" smtClean="0"/>
              <a:t>London: Jessica Kingsley Publishers</a:t>
            </a:r>
            <a:endParaRPr lang="en-GB" i="1" dirty="0"/>
          </a:p>
          <a:p>
            <a:pPr marL="0" indent="0">
              <a:buNone/>
            </a:pPr>
            <a:endParaRPr lang="en-GB" dirty="0" smtClean="0"/>
          </a:p>
          <a:p>
            <a:pPr marL="0" indent="0">
              <a:buNone/>
            </a:pPr>
            <a:r>
              <a:rPr lang="en-GB" dirty="0" smtClean="0"/>
              <a:t>UNICEF </a:t>
            </a:r>
            <a:r>
              <a:rPr lang="en-GB" dirty="0"/>
              <a:t>(2017) </a:t>
            </a:r>
            <a:r>
              <a:rPr lang="en-GB" i="1" dirty="0"/>
              <a:t>Report Card 14:</a:t>
            </a:r>
            <a:r>
              <a:rPr lang="en-GB" dirty="0"/>
              <a:t> </a:t>
            </a:r>
            <a:r>
              <a:rPr lang="en-GB" i="1" dirty="0"/>
              <a:t>Building the Future Children and the Sustainable Development Goals in Rich Countries.</a:t>
            </a:r>
            <a:r>
              <a:rPr lang="en-GB" dirty="0"/>
              <a:t> [Online] Available at: </a:t>
            </a:r>
            <a:r>
              <a:rPr lang="en-GB" u="sng" dirty="0">
                <a:hlinkClick r:id="rId4"/>
              </a:rPr>
              <a:t>https://www.unicef-irc.org/publications/pdf/RC14_eng.pdf</a:t>
            </a:r>
            <a:r>
              <a:rPr lang="en-GB" dirty="0"/>
              <a:t> (Accessed: 3</a:t>
            </a:r>
            <a:r>
              <a:rPr lang="en-GB" baseline="30000" dirty="0"/>
              <a:t>rd</a:t>
            </a:r>
            <a:r>
              <a:rPr lang="en-GB" dirty="0"/>
              <a:t> October 2017)</a:t>
            </a:r>
          </a:p>
          <a:p>
            <a:pPr marL="0" indent="0">
              <a:buNone/>
            </a:pPr>
            <a:endParaRPr lang="en-GB" dirty="0"/>
          </a:p>
          <a:p>
            <a:pPr marL="0" indent="0">
              <a:buClr>
                <a:srgbClr val="00B0F0"/>
              </a:buClr>
              <a:buNone/>
            </a:pPr>
            <a:endParaRPr lang="en-GB" dirty="0">
              <a:solidFill>
                <a:srgbClr val="00B0F0"/>
              </a:solidFill>
            </a:endParaRPr>
          </a:p>
        </p:txBody>
      </p:sp>
      <p:pic>
        <p:nvPicPr>
          <p:cNvPr id="4" name="Picture 3" descr="toddler.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7298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b="1" dirty="0" smtClean="0">
                <a:solidFill>
                  <a:srgbClr val="00B0F0"/>
                </a:solidFill>
              </a:rPr>
              <a:t>Thank you </a:t>
            </a:r>
            <a:br>
              <a:rPr lang="en-GB" b="1" dirty="0" smtClean="0">
                <a:solidFill>
                  <a:srgbClr val="00B0F0"/>
                </a:solidFill>
              </a:rPr>
            </a:br>
            <a:r>
              <a:rPr lang="en-GB" b="1" dirty="0" smtClean="0">
                <a:solidFill>
                  <a:srgbClr val="00B0F0"/>
                </a:solidFill>
              </a:rPr>
              <a:t>Any questions?</a:t>
            </a:r>
            <a:endParaRPr lang="en-GB" b="1" dirty="0">
              <a:solidFill>
                <a:srgbClr val="00B0F0"/>
              </a:solidFill>
            </a:endParaRPr>
          </a:p>
        </p:txBody>
      </p:sp>
      <p:pic>
        <p:nvPicPr>
          <p:cNvPr id="6" name="Picture 5"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C:\Users\ku32768\AppData\Local\Microsoft\Windows\Temporary Internet Files\Content.IE5\ZBO792G6\questions[1].gif"/>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2087724" y="1628800"/>
            <a:ext cx="4968552" cy="4483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8694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rgbClr val="00B0F0"/>
                </a:solidFill>
                <a:effectLst>
                  <a:outerShdw blurRad="38100" dist="38100" dir="2700000" algn="tl">
                    <a:srgbClr val="000000">
                      <a:alpha val="43137"/>
                    </a:srgbClr>
                  </a:outerShdw>
                </a:effectLst>
              </a:rPr>
              <a:t>The aims of the Case Study Impact Report are to:</a:t>
            </a:r>
            <a:endParaRPr lang="en-GB" b="1" dirty="0">
              <a:solidFill>
                <a:srgbClr val="00B0F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229600" cy="4852957"/>
          </a:xfrm>
        </p:spPr>
        <p:txBody>
          <a:bodyPr>
            <a:normAutofit fontScale="47500" lnSpcReduction="20000"/>
          </a:bodyPr>
          <a:lstStyle/>
          <a:p>
            <a:pPr marL="0" indent="0" algn="just">
              <a:buClr>
                <a:srgbClr val="00B0F0"/>
              </a:buClr>
              <a:buNone/>
            </a:pPr>
            <a:r>
              <a:rPr lang="en-GB" sz="4200" dirty="0" smtClean="0"/>
              <a:t>The Case Study Impact Report explores </a:t>
            </a:r>
            <a:r>
              <a:rPr lang="en-GB" sz="4200" dirty="0"/>
              <a:t>the impact that the ToWe </a:t>
            </a:r>
            <a:r>
              <a:rPr lang="en-GB" sz="4200" dirty="0" smtClean="0"/>
              <a:t>Project </a:t>
            </a:r>
            <a:r>
              <a:rPr lang="en-GB" sz="4200" dirty="0"/>
              <a:t>has had upon the </a:t>
            </a:r>
            <a:r>
              <a:rPr lang="en-GB" sz="4200" dirty="0" smtClean="0"/>
              <a:t>Early Years Practitioners </a:t>
            </a:r>
            <a:r>
              <a:rPr lang="en-GB" sz="4200" dirty="0"/>
              <a:t>in relation to their practice in supporting disadvantaged toddlers. </a:t>
            </a:r>
            <a:endParaRPr lang="en-GB" sz="4200" dirty="0" smtClean="0"/>
          </a:p>
          <a:p>
            <a:pPr marL="0" indent="0" algn="just">
              <a:buClr>
                <a:srgbClr val="00B0F0"/>
              </a:buClr>
              <a:buNone/>
            </a:pPr>
            <a:endParaRPr lang="en-GB" sz="4200" dirty="0" smtClean="0"/>
          </a:p>
          <a:p>
            <a:pPr marL="0" indent="0" algn="just">
              <a:buClr>
                <a:srgbClr val="00B0F0"/>
              </a:buClr>
              <a:buNone/>
            </a:pPr>
            <a:r>
              <a:rPr lang="en-GB" sz="4200" dirty="0" smtClean="0"/>
              <a:t>The Case Study Impact Report concentrates </a:t>
            </a:r>
            <a:r>
              <a:rPr lang="en-GB" sz="4200" dirty="0"/>
              <a:t>on specific </a:t>
            </a:r>
            <a:r>
              <a:rPr lang="en-GB" sz="4200" dirty="0" smtClean="0"/>
              <a:t>instances, situations </a:t>
            </a:r>
            <a:r>
              <a:rPr lang="en-GB" sz="4200" dirty="0"/>
              <a:t>and </a:t>
            </a:r>
            <a:r>
              <a:rPr lang="en-GB" sz="4200" dirty="0" smtClean="0"/>
              <a:t>identifies </a:t>
            </a:r>
            <a:r>
              <a:rPr lang="en-GB" sz="4200" dirty="0"/>
              <a:t>the interactive processes at work during the project.  The impact assessment </a:t>
            </a:r>
            <a:r>
              <a:rPr lang="en-GB" sz="4200" dirty="0" smtClean="0"/>
              <a:t>addresses </a:t>
            </a:r>
            <a:r>
              <a:rPr lang="en-GB" sz="4200" dirty="0"/>
              <a:t>the following</a:t>
            </a:r>
            <a:r>
              <a:rPr lang="en-GB" sz="4200" dirty="0" smtClean="0"/>
              <a:t>:</a:t>
            </a:r>
            <a:endParaRPr lang="en-GB" sz="4200" dirty="0"/>
          </a:p>
          <a:p>
            <a:pPr algn="just">
              <a:buClr>
                <a:srgbClr val="00B0F0"/>
              </a:buClr>
            </a:pPr>
            <a:r>
              <a:rPr lang="en-GB" sz="4200" dirty="0" smtClean="0"/>
              <a:t>How </a:t>
            </a:r>
            <a:r>
              <a:rPr lang="en-GB" sz="4200" dirty="0"/>
              <a:t>has the project supported Early Years </a:t>
            </a:r>
            <a:r>
              <a:rPr lang="en-GB" sz="4200" dirty="0" smtClean="0"/>
              <a:t>Practitioners’ </a:t>
            </a:r>
            <a:r>
              <a:rPr lang="en-GB" sz="4200" dirty="0"/>
              <a:t>knowledge and understanding of disadvantaged </a:t>
            </a:r>
            <a:r>
              <a:rPr lang="en-GB" sz="4200" dirty="0" smtClean="0"/>
              <a:t>toddlers?</a:t>
            </a:r>
          </a:p>
          <a:p>
            <a:pPr algn="just">
              <a:buClr>
                <a:srgbClr val="00B0F0"/>
              </a:buClr>
            </a:pPr>
            <a:r>
              <a:rPr lang="en-GB" sz="4200" dirty="0" smtClean="0"/>
              <a:t>How </a:t>
            </a:r>
            <a:r>
              <a:rPr lang="en-GB" sz="4200" dirty="0"/>
              <a:t>has the project equipped Early Years </a:t>
            </a:r>
            <a:r>
              <a:rPr lang="en-GB" sz="4200" dirty="0" smtClean="0"/>
              <a:t>Practitioners’ </a:t>
            </a:r>
            <a:r>
              <a:rPr lang="en-GB" sz="4200" dirty="0"/>
              <a:t>with a range of tools to identify strategies to enhance toddlers’ </a:t>
            </a:r>
            <a:r>
              <a:rPr lang="en-GB" sz="4200" dirty="0" smtClean="0"/>
              <a:t>wellbeing?</a:t>
            </a:r>
          </a:p>
          <a:p>
            <a:pPr algn="just">
              <a:buClr>
                <a:srgbClr val="00B0F0"/>
              </a:buClr>
            </a:pPr>
            <a:r>
              <a:rPr lang="en-GB" sz="4200" dirty="0" smtClean="0"/>
              <a:t>How </a:t>
            </a:r>
            <a:r>
              <a:rPr lang="en-GB" sz="4200" dirty="0"/>
              <a:t>have the </a:t>
            </a:r>
            <a:r>
              <a:rPr lang="en-GB" sz="4200" dirty="0" smtClean="0"/>
              <a:t>Continuing Professional Development </a:t>
            </a:r>
            <a:r>
              <a:rPr lang="en-GB" sz="4200" dirty="0"/>
              <a:t>opportunities (training and job shadowing), focus group and discussion forum been effective in sharing practice and enhancing Early Years </a:t>
            </a:r>
            <a:r>
              <a:rPr lang="en-GB" sz="4200" dirty="0" smtClean="0"/>
              <a:t>Practitioners’ skills?</a:t>
            </a:r>
          </a:p>
          <a:p>
            <a:pPr algn="just">
              <a:buClr>
                <a:srgbClr val="00B0F0"/>
              </a:buClr>
            </a:pPr>
            <a:r>
              <a:rPr lang="en-GB" sz="4200" dirty="0" smtClean="0"/>
              <a:t>How </a:t>
            </a:r>
            <a:r>
              <a:rPr lang="en-GB" sz="4200" dirty="0"/>
              <a:t>has the project impacted and influenced the Early Years </a:t>
            </a:r>
            <a:r>
              <a:rPr lang="en-GB" sz="4200" dirty="0" smtClean="0"/>
              <a:t>Practitioners’ </a:t>
            </a:r>
            <a:r>
              <a:rPr lang="en-GB" sz="4200" dirty="0"/>
              <a:t>provision and practice in supporting the wellbeing of disadvantaged toddlers?</a:t>
            </a:r>
          </a:p>
          <a:p>
            <a:pPr marL="0" indent="0" algn="just">
              <a:buClr>
                <a:srgbClr val="00B0F0"/>
              </a:buClr>
              <a:buNone/>
            </a:pPr>
            <a:endParaRPr lang="en-GB" dirty="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2804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effectLst>
                  <a:outerShdw blurRad="38100" dist="38100" dir="2700000" algn="tl">
                    <a:srgbClr val="000000">
                      <a:alpha val="43137"/>
                    </a:srgbClr>
                  </a:outerShdw>
                </a:effectLst>
              </a:rPr>
              <a:t>Why is the impact important?</a:t>
            </a:r>
            <a:endParaRPr lang="en-GB" b="1" dirty="0">
              <a:solidFill>
                <a:srgbClr val="00B0F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484784"/>
            <a:ext cx="4114800" cy="4968373"/>
          </a:xfrm>
        </p:spPr>
        <p:txBody>
          <a:bodyPr>
            <a:normAutofit fontScale="92500" lnSpcReduction="20000"/>
          </a:bodyPr>
          <a:lstStyle/>
          <a:p>
            <a:pPr>
              <a:buClr>
                <a:srgbClr val="00B0F0"/>
              </a:buClr>
            </a:pPr>
            <a:r>
              <a:rPr lang="en-GB" dirty="0" smtClean="0"/>
              <a:t>It is about providing a </a:t>
            </a:r>
            <a:r>
              <a:rPr lang="en-GB" dirty="0"/>
              <a:t>positive vision for </a:t>
            </a:r>
            <a:r>
              <a:rPr lang="en-GB" dirty="0" smtClean="0"/>
              <a:t>early years practitioners.</a:t>
            </a:r>
          </a:p>
          <a:p>
            <a:pPr>
              <a:buClr>
                <a:srgbClr val="00B0F0"/>
              </a:buClr>
            </a:pPr>
            <a:r>
              <a:rPr lang="en-GB" dirty="0" smtClean="0"/>
              <a:t>Looking </a:t>
            </a:r>
            <a:r>
              <a:rPr lang="en-GB" dirty="0"/>
              <a:t>forward </a:t>
            </a:r>
            <a:r>
              <a:rPr lang="en-GB" dirty="0" smtClean="0"/>
              <a:t>develop future </a:t>
            </a:r>
            <a:r>
              <a:rPr lang="en-GB" dirty="0"/>
              <a:t>provision </a:t>
            </a:r>
            <a:r>
              <a:rPr lang="en-GB" dirty="0" smtClean="0"/>
              <a:t>in </a:t>
            </a:r>
            <a:r>
              <a:rPr lang="en-GB" dirty="0"/>
              <a:t>support toddlers’ </a:t>
            </a:r>
            <a:r>
              <a:rPr lang="en-GB" dirty="0" smtClean="0"/>
              <a:t>wellbeing.</a:t>
            </a:r>
          </a:p>
          <a:p>
            <a:pPr>
              <a:buClr>
                <a:srgbClr val="00B0F0"/>
              </a:buClr>
            </a:pPr>
            <a:r>
              <a:rPr lang="en-GB" dirty="0" smtClean="0"/>
              <a:t>Through reflection, engagement</a:t>
            </a:r>
            <a:r>
              <a:rPr lang="en-GB" dirty="0"/>
              <a:t>, empathy and </a:t>
            </a:r>
            <a:r>
              <a:rPr lang="en-GB" dirty="0" smtClean="0"/>
              <a:t>encouragement</a:t>
            </a:r>
            <a:r>
              <a:rPr lang="en-GB" dirty="0"/>
              <a:t> </a:t>
            </a:r>
            <a:r>
              <a:rPr lang="en-GB" dirty="0" smtClean="0"/>
              <a:t>and a shared approach. </a:t>
            </a:r>
            <a:endParaRPr lang="en-GB" dirty="0"/>
          </a:p>
          <a:p>
            <a:pPr marL="0" indent="0">
              <a:buClr>
                <a:srgbClr val="00B0F0"/>
              </a:buClr>
              <a:buNone/>
            </a:pPr>
            <a:endParaRPr lang="en-GB" dirty="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ular Callout 4"/>
          <p:cNvSpPr/>
          <p:nvPr/>
        </p:nvSpPr>
        <p:spPr>
          <a:xfrm>
            <a:off x="4644008" y="1556792"/>
            <a:ext cx="4392488" cy="424847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000" dirty="0"/>
              <a:t>‘The foundations for virtually every aspect of human development – physical, intellectual and emotional – are laid in early childhood. What happens during these early years (starting in the womb) has lifelong effects on many aspects of health and well-being– from obesity, heart disease and mental health, to educational achievement and economic status’ </a:t>
            </a:r>
            <a:endParaRPr lang="en-GB" sz="2000" dirty="0" smtClean="0"/>
          </a:p>
          <a:p>
            <a:pPr algn="r"/>
            <a:r>
              <a:rPr lang="en-GB" sz="2000" dirty="0" smtClean="0"/>
              <a:t>(</a:t>
            </a:r>
            <a:r>
              <a:rPr lang="en-GB" sz="2000" dirty="0"/>
              <a:t>Marmot, 2010:16). </a:t>
            </a:r>
            <a:endParaRPr lang="en-GB" sz="2000" dirty="0">
              <a:solidFill>
                <a:srgbClr val="00B0F0"/>
              </a:solidFill>
            </a:endParaRPr>
          </a:p>
          <a:p>
            <a:endParaRPr lang="en-GB" sz="800" dirty="0" smtClean="0"/>
          </a:p>
        </p:txBody>
      </p:sp>
      <p:sp>
        <p:nvSpPr>
          <p:cNvPr id="6" name="Rectangle 5"/>
          <p:cNvSpPr/>
          <p:nvPr/>
        </p:nvSpPr>
        <p:spPr>
          <a:xfrm>
            <a:off x="6547376" y="6525000"/>
            <a:ext cx="2317237" cy="276999"/>
          </a:xfrm>
          <a:prstGeom prst="rect">
            <a:avLst/>
          </a:prstGeom>
        </p:spPr>
        <p:txBody>
          <a:bodyPr wrap="none">
            <a:spAutoFit/>
          </a:bodyPr>
          <a:lstStyle/>
          <a:p>
            <a:r>
              <a:rPr lang="en-GB" sz="1200" dirty="0" smtClean="0"/>
              <a:t>(Sutherland and Mukadam, 2018</a:t>
            </a:r>
            <a:r>
              <a:rPr lang="en-GB" sz="1200" dirty="0"/>
              <a:t>) </a:t>
            </a:r>
          </a:p>
        </p:txBody>
      </p:sp>
    </p:spTree>
    <p:extLst>
      <p:ext uri="{BB962C8B-B14F-4D97-AF65-F5344CB8AC3E}">
        <p14:creationId xmlns:p14="http://schemas.microsoft.com/office/powerpoint/2010/main" val="36155108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rgbClr val="00B0F0"/>
                </a:solidFill>
                <a:effectLst>
                  <a:outerShdw blurRad="38100" dist="38100" dir="2700000" algn="tl">
                    <a:srgbClr val="000000">
                      <a:alpha val="43137"/>
                    </a:srgbClr>
                  </a:outerShdw>
                </a:effectLst>
              </a:rPr>
              <a:t>Methodology</a:t>
            </a:r>
            <a:endParaRPr lang="en-GB" b="1" dirty="0">
              <a:solidFill>
                <a:srgbClr val="00B0F0"/>
              </a:solidFill>
              <a:effectLst>
                <a:outerShdw blurRad="38100" dist="38100" dir="2700000" algn="tl">
                  <a:srgbClr val="000000">
                    <a:alpha val="43137"/>
                  </a:srgbClr>
                </a:outerShdw>
              </a:effectLst>
            </a:endParaRPr>
          </a:p>
        </p:txBody>
      </p:sp>
      <p:sp>
        <p:nvSpPr>
          <p:cNvPr id="3" name="Content Placeholder 2"/>
          <p:cNvSpPr>
            <a:spLocks noGrp="1"/>
          </p:cNvSpPr>
          <p:nvPr>
            <p:ph sz="half" idx="1"/>
          </p:nvPr>
        </p:nvSpPr>
        <p:spPr>
          <a:xfrm>
            <a:off x="457200" y="1340767"/>
            <a:ext cx="4402832" cy="3635061"/>
          </a:xfrm>
        </p:spPr>
        <p:txBody>
          <a:bodyPr>
            <a:normAutofit lnSpcReduction="10000"/>
          </a:bodyPr>
          <a:lstStyle/>
          <a:p>
            <a:pPr marL="0" indent="0" algn="just">
              <a:buClr>
                <a:srgbClr val="00B0F0"/>
              </a:buClr>
              <a:buNone/>
            </a:pPr>
            <a:r>
              <a:rPr lang="en-GB" sz="2200" dirty="0"/>
              <a:t>The ToWe project followed an interpretative qualitative paradigm with early </a:t>
            </a:r>
            <a:r>
              <a:rPr lang="en-GB" sz="2200" dirty="0" smtClean="0"/>
              <a:t>years </a:t>
            </a:r>
            <a:r>
              <a:rPr lang="en-GB" sz="2200" dirty="0" smtClean="0"/>
              <a:t>practitioners’ </a:t>
            </a:r>
            <a:r>
              <a:rPr lang="en-GB" sz="2200" dirty="0" smtClean="0"/>
              <a:t>applying </a:t>
            </a:r>
            <a:r>
              <a:rPr lang="en-GB" sz="2200" dirty="0"/>
              <a:t>an action research model of observe, reflect, act, </a:t>
            </a:r>
            <a:r>
              <a:rPr lang="en-GB" sz="2200" dirty="0" smtClean="0"/>
              <a:t>evaluate; to modify, investigate</a:t>
            </a:r>
            <a:r>
              <a:rPr lang="en-GB" sz="2200" dirty="0"/>
              <a:t>, explore and evaluate their own practice and </a:t>
            </a:r>
            <a:r>
              <a:rPr lang="en-GB" sz="2200" dirty="0" smtClean="0"/>
              <a:t>development of </a:t>
            </a:r>
            <a:r>
              <a:rPr lang="en-GB" sz="2200" dirty="0"/>
              <a:t>solutions and strategies to support and improve provision for disadvantaged </a:t>
            </a:r>
            <a:r>
              <a:rPr lang="en-GB" sz="2200" dirty="0" smtClean="0"/>
              <a:t>toddlers’.  </a:t>
            </a:r>
            <a:endParaRPr lang="en-GB" sz="2200" dirty="0" smtClean="0"/>
          </a:p>
          <a:p>
            <a:pPr marL="0" indent="0">
              <a:buClr>
                <a:srgbClr val="00B0F0"/>
              </a:buClr>
              <a:buNone/>
            </a:pPr>
            <a:endParaRPr lang="en-GB" sz="2000" dirty="0">
              <a:solidFill>
                <a:srgbClr val="00B0F0"/>
              </a:solidFill>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467544" y="4975829"/>
            <a:ext cx="8496944" cy="1323439"/>
          </a:xfrm>
          <a:prstGeom prst="rect">
            <a:avLst/>
          </a:prstGeom>
          <a:solidFill>
            <a:schemeClr val="accent1">
              <a:lumMod val="20000"/>
              <a:lumOff val="80000"/>
            </a:schemeClr>
          </a:solidFill>
        </p:spPr>
        <p:txBody>
          <a:bodyPr wrap="square">
            <a:spAutoFit/>
          </a:bodyPr>
          <a:lstStyle/>
          <a:p>
            <a:pPr algn="just"/>
            <a:r>
              <a:rPr lang="en-GB" sz="2000" dirty="0" smtClean="0"/>
              <a:t>Case </a:t>
            </a:r>
            <a:r>
              <a:rPr lang="en-GB" sz="2000" dirty="0"/>
              <a:t>Study Impact Report </a:t>
            </a:r>
            <a:r>
              <a:rPr lang="en-GB" sz="2000" dirty="0" smtClean="0"/>
              <a:t>uses a </a:t>
            </a:r>
            <a:r>
              <a:rPr lang="en-GB" sz="2000" dirty="0"/>
              <a:t>case study methodology complementing the action research of the </a:t>
            </a:r>
            <a:r>
              <a:rPr lang="en-GB" sz="2000" dirty="0" smtClean="0"/>
              <a:t>early years </a:t>
            </a:r>
            <a:r>
              <a:rPr lang="en-GB" sz="2000" dirty="0" smtClean="0"/>
              <a:t>practitioners’ </a:t>
            </a:r>
            <a:r>
              <a:rPr lang="en-GB" sz="2000" dirty="0" smtClean="0"/>
              <a:t>enabling </a:t>
            </a:r>
            <a:r>
              <a:rPr lang="en-GB" sz="2000" dirty="0"/>
              <a:t>investigation of the impact of the project by the </a:t>
            </a:r>
            <a:r>
              <a:rPr lang="en-GB" sz="2000" dirty="0" smtClean="0"/>
              <a:t>Universities on </a:t>
            </a:r>
            <a:r>
              <a:rPr lang="en-GB" sz="2000" dirty="0"/>
              <a:t>early years </a:t>
            </a:r>
            <a:r>
              <a:rPr lang="en-GB" sz="2000" dirty="0" smtClean="0"/>
              <a:t>practitioners’ </a:t>
            </a:r>
            <a:r>
              <a:rPr lang="en-GB" sz="2000" dirty="0" smtClean="0"/>
              <a:t>provision and practice.</a:t>
            </a:r>
            <a:endParaRPr lang="en-GB" dirty="0"/>
          </a:p>
        </p:txBody>
      </p:sp>
      <p:sp>
        <p:nvSpPr>
          <p:cNvPr id="9" name="Rounded Rectangular Callout 8"/>
          <p:cNvSpPr/>
          <p:nvPr/>
        </p:nvSpPr>
        <p:spPr>
          <a:xfrm>
            <a:off x="5076056" y="1340768"/>
            <a:ext cx="3744416" cy="3096344"/>
          </a:xfrm>
          <a:prstGeom prst="wedgeRoundRect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GB" sz="2000" dirty="0" smtClean="0"/>
              <a:t>Qualitative and Quantitative Data gathered through:</a:t>
            </a:r>
          </a:p>
          <a:p>
            <a:pPr marL="285750" indent="-285750" algn="just">
              <a:buFont typeface="Arial" panose="020B0604020202020204" pitchFamily="34" charset="0"/>
              <a:buChar char="•"/>
            </a:pPr>
            <a:r>
              <a:rPr lang="en-GB" sz="2000" dirty="0" smtClean="0"/>
              <a:t>Questionnaires</a:t>
            </a:r>
          </a:p>
          <a:p>
            <a:pPr marL="285750" indent="-285750" algn="just">
              <a:buFont typeface="Arial" panose="020B0604020202020204" pitchFamily="34" charset="0"/>
              <a:buChar char="•"/>
            </a:pPr>
            <a:r>
              <a:rPr lang="en-GB" sz="2000" dirty="0" smtClean="0"/>
              <a:t>3 Focus Group Interviews</a:t>
            </a:r>
          </a:p>
          <a:p>
            <a:pPr marL="285750" indent="-285750" algn="just">
              <a:buFont typeface="Arial" panose="020B0604020202020204" pitchFamily="34" charset="0"/>
              <a:buChar char="•"/>
            </a:pPr>
            <a:r>
              <a:rPr lang="en-GB" sz="2000" dirty="0" smtClean="0"/>
              <a:t>Online </a:t>
            </a:r>
            <a:r>
              <a:rPr lang="en-GB" sz="2000" dirty="0"/>
              <a:t>reflective discussion </a:t>
            </a:r>
            <a:r>
              <a:rPr lang="en-GB" sz="2000" dirty="0" smtClean="0"/>
              <a:t>fora</a:t>
            </a:r>
          </a:p>
          <a:p>
            <a:pPr marL="285750" indent="-285750" algn="just">
              <a:buFont typeface="Arial" panose="020B0604020202020204" pitchFamily="34" charset="0"/>
              <a:buChar char="•"/>
            </a:pPr>
            <a:r>
              <a:rPr lang="en-GB" sz="2000" dirty="0" smtClean="0"/>
              <a:t>Group </a:t>
            </a:r>
            <a:r>
              <a:rPr lang="en-GB" sz="2000" dirty="0"/>
              <a:t>reflective </a:t>
            </a:r>
            <a:r>
              <a:rPr lang="en-GB" sz="2000" dirty="0" smtClean="0"/>
              <a:t>sessions</a:t>
            </a:r>
          </a:p>
        </p:txBody>
      </p:sp>
      <p:sp>
        <p:nvSpPr>
          <p:cNvPr id="11" name="Rectangle 10"/>
          <p:cNvSpPr/>
          <p:nvPr/>
        </p:nvSpPr>
        <p:spPr>
          <a:xfrm>
            <a:off x="6547376" y="6525000"/>
            <a:ext cx="2317237" cy="276999"/>
          </a:xfrm>
          <a:prstGeom prst="rect">
            <a:avLst/>
          </a:prstGeom>
        </p:spPr>
        <p:txBody>
          <a:bodyPr wrap="none">
            <a:spAutoFit/>
          </a:bodyPr>
          <a:lstStyle/>
          <a:p>
            <a:r>
              <a:rPr lang="en-GB" sz="1200" dirty="0" smtClean="0"/>
              <a:t>(Sutherland and Mukadam, 2018</a:t>
            </a:r>
            <a:r>
              <a:rPr lang="en-GB" sz="1200" dirty="0"/>
              <a:t>) </a:t>
            </a:r>
          </a:p>
        </p:txBody>
      </p:sp>
    </p:spTree>
    <p:extLst>
      <p:ext uri="{BB962C8B-B14F-4D97-AF65-F5344CB8AC3E}">
        <p14:creationId xmlns:p14="http://schemas.microsoft.com/office/powerpoint/2010/main" val="14284297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855"/>
            <a:ext cx="8229600" cy="1282154"/>
          </a:xfrm>
        </p:spPr>
        <p:txBody>
          <a:bodyPr>
            <a:normAutofit/>
          </a:bodyPr>
          <a:lstStyle/>
          <a:p>
            <a:r>
              <a:rPr lang="en-GB" sz="3600" b="1" dirty="0" smtClean="0">
                <a:solidFill>
                  <a:srgbClr val="00B0F0"/>
                </a:solidFill>
                <a:effectLst>
                  <a:outerShdw blurRad="38100" dist="38100" dir="2700000" algn="tl">
                    <a:srgbClr val="000000">
                      <a:alpha val="43137"/>
                    </a:srgbClr>
                  </a:outerShdw>
                </a:effectLst>
              </a:rPr>
              <a:t>Focus Groups</a:t>
            </a:r>
            <a:endParaRPr lang="en-GB" sz="3600" b="1" dirty="0">
              <a:solidFill>
                <a:srgbClr val="00B0F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196752"/>
            <a:ext cx="3682752" cy="4104455"/>
          </a:xfrm>
        </p:spPr>
        <p:txBody>
          <a:bodyPr>
            <a:normAutofit lnSpcReduction="10000"/>
          </a:bodyPr>
          <a:lstStyle/>
          <a:p>
            <a:pPr marL="0" indent="0">
              <a:buClr>
                <a:srgbClr val="00B0F0"/>
              </a:buClr>
              <a:buNone/>
            </a:pPr>
            <a:r>
              <a:rPr lang="en-GB" dirty="0" smtClean="0"/>
              <a:t>3 focus </a:t>
            </a:r>
            <a:r>
              <a:rPr lang="en-GB" dirty="0"/>
              <a:t>g</a:t>
            </a:r>
            <a:r>
              <a:rPr lang="en-GB" dirty="0" smtClean="0"/>
              <a:t>roups interviews were held with each countries early years practitioners in:</a:t>
            </a:r>
          </a:p>
          <a:p>
            <a:pPr>
              <a:buClr>
                <a:srgbClr val="00B0F0"/>
              </a:buClr>
            </a:pPr>
            <a:r>
              <a:rPr lang="en-GB" dirty="0" smtClean="0"/>
              <a:t>May 2016</a:t>
            </a:r>
          </a:p>
          <a:p>
            <a:pPr>
              <a:buClr>
                <a:srgbClr val="00B0F0"/>
              </a:buClr>
            </a:pPr>
            <a:r>
              <a:rPr lang="en-GB" dirty="0" smtClean="0"/>
              <a:t>November 2016</a:t>
            </a:r>
          </a:p>
          <a:p>
            <a:pPr>
              <a:buClr>
                <a:srgbClr val="00B0F0"/>
              </a:buClr>
            </a:pPr>
            <a:r>
              <a:rPr lang="en-GB" dirty="0" smtClean="0"/>
              <a:t>July 2017</a:t>
            </a:r>
          </a:p>
          <a:p>
            <a:pPr>
              <a:buClr>
                <a:srgbClr val="00B0F0"/>
              </a:buClr>
            </a:pPr>
            <a:endParaRPr lang="en-GB" dirty="0"/>
          </a:p>
        </p:txBody>
      </p:sp>
      <p:pic>
        <p:nvPicPr>
          <p:cNvPr id="4" name="Picture 3" descr="toddl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p:cNvSpPr txBox="1">
            <a:spLocks/>
          </p:cNvSpPr>
          <p:nvPr/>
        </p:nvSpPr>
        <p:spPr>
          <a:xfrm>
            <a:off x="383901" y="5301208"/>
            <a:ext cx="8291264" cy="1151949"/>
          </a:xfrm>
          <a:prstGeom prst="rect">
            <a:avLst/>
          </a:prstGeom>
          <a:solidFill>
            <a:schemeClr val="accent1">
              <a:lumMod val="20000"/>
              <a:lumOff val="80000"/>
            </a:schemeClr>
          </a:solidFill>
        </p:spPr>
        <p:txBody>
          <a:bodyPr>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2800" dirty="0" smtClean="0"/>
              <a:t>Key themes were identified within each focus group and the strategies introduced and the impact they had on Toddlers, Practitioners and Parents.</a:t>
            </a:r>
          </a:p>
        </p:txBody>
      </p:sp>
      <p:sp>
        <p:nvSpPr>
          <p:cNvPr id="7" name="Rounded Rectangular Callout 6"/>
          <p:cNvSpPr/>
          <p:nvPr/>
        </p:nvSpPr>
        <p:spPr>
          <a:xfrm>
            <a:off x="4283968" y="1196752"/>
            <a:ext cx="4580645" cy="3672408"/>
          </a:xfrm>
          <a:prstGeom prst="wedgeRoundRectCallout">
            <a:avLst>
              <a:gd name="adj1" fmla="val -20833"/>
              <a:gd name="adj2" fmla="val 59772"/>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marL="342900" lvl="0" indent="-342900" algn="just">
              <a:buFont typeface="Arial" panose="020B0604020202020204" pitchFamily="34" charset="0"/>
              <a:buChar char="•"/>
            </a:pPr>
            <a:r>
              <a:rPr lang="en-GB" sz="2400" dirty="0"/>
              <a:t>Recognition of good practice and areas for improvement </a:t>
            </a:r>
            <a:endParaRPr lang="en-GB" sz="2400" dirty="0" smtClean="0"/>
          </a:p>
          <a:p>
            <a:pPr marL="342900" lvl="0" indent="-342900" algn="just">
              <a:buFont typeface="Arial" panose="020B0604020202020204" pitchFamily="34" charset="0"/>
              <a:buChar char="•"/>
            </a:pPr>
            <a:r>
              <a:rPr lang="en-GB" sz="2400" dirty="0" smtClean="0"/>
              <a:t>Introduction </a:t>
            </a:r>
            <a:r>
              <a:rPr lang="en-GB" sz="2400" dirty="0"/>
              <a:t>of new resources to support toddlers </a:t>
            </a:r>
            <a:r>
              <a:rPr lang="en-GB" sz="2400" dirty="0" smtClean="0"/>
              <a:t>independence at mealtimes</a:t>
            </a:r>
          </a:p>
          <a:p>
            <a:pPr marL="342900" indent="-342900" algn="just">
              <a:buFont typeface="Arial" panose="020B0604020202020204" pitchFamily="34" charset="0"/>
              <a:buChar char="•"/>
            </a:pPr>
            <a:r>
              <a:rPr lang="en-GB" sz="2400" dirty="0"/>
              <a:t>Good feedback from colleagues to recommend changes to other </a:t>
            </a:r>
            <a:r>
              <a:rPr lang="en-GB" sz="2400" dirty="0" smtClean="0"/>
              <a:t>settings</a:t>
            </a:r>
            <a:endParaRPr lang="en-GB" sz="2400" dirty="0"/>
          </a:p>
        </p:txBody>
      </p:sp>
      <p:sp>
        <p:nvSpPr>
          <p:cNvPr id="8" name="Rectangle 7"/>
          <p:cNvSpPr/>
          <p:nvPr/>
        </p:nvSpPr>
        <p:spPr>
          <a:xfrm>
            <a:off x="6547376" y="6525000"/>
            <a:ext cx="2317237" cy="276999"/>
          </a:xfrm>
          <a:prstGeom prst="rect">
            <a:avLst/>
          </a:prstGeom>
        </p:spPr>
        <p:txBody>
          <a:bodyPr wrap="none">
            <a:spAutoFit/>
          </a:bodyPr>
          <a:lstStyle/>
          <a:p>
            <a:r>
              <a:rPr lang="en-GB" sz="1200" dirty="0" smtClean="0"/>
              <a:t>(Sutherland and Mukadam, 2018</a:t>
            </a:r>
            <a:r>
              <a:rPr lang="en-GB" sz="1200" dirty="0"/>
              <a:t>) </a:t>
            </a:r>
          </a:p>
        </p:txBody>
      </p:sp>
    </p:spTree>
    <p:extLst>
      <p:ext uri="{BB962C8B-B14F-4D97-AF65-F5344CB8AC3E}">
        <p14:creationId xmlns:p14="http://schemas.microsoft.com/office/powerpoint/2010/main" val="3615510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effectLst>
                  <a:outerShdw blurRad="38100" dist="38100" dir="2700000" algn="tl">
                    <a:srgbClr val="000000">
                      <a:alpha val="43137"/>
                    </a:srgbClr>
                  </a:outerShdw>
                </a:effectLst>
              </a:rPr>
              <a:t>Example of the Impact</a:t>
            </a:r>
            <a:endParaRPr lang="en-GB" dirty="0"/>
          </a:p>
        </p:txBody>
      </p:sp>
      <p:sp>
        <p:nvSpPr>
          <p:cNvPr id="4" name="Content Placeholder 3"/>
          <p:cNvSpPr>
            <a:spLocks noGrp="1"/>
          </p:cNvSpPr>
          <p:nvPr>
            <p:ph sz="half" idx="2"/>
          </p:nvPr>
        </p:nvSpPr>
        <p:spPr/>
        <p:txBody>
          <a:bodyPr>
            <a:normAutofit fontScale="70000" lnSpcReduction="20000"/>
          </a:bodyPr>
          <a:lstStyle/>
          <a:p>
            <a:endParaRPr lang="en-GB" dirty="0"/>
          </a:p>
        </p:txBody>
      </p:sp>
      <p:pic>
        <p:nvPicPr>
          <p:cNvPr id="2050" name="Picture 2" descr="H:\Helen\International Dimensions Group\ToWe\ToWe-IO-Strategies\Photos\Lit Exp 20.10.15 0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1521" y="1628800"/>
            <a:ext cx="4023447" cy="4320480"/>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sz="half" idx="1"/>
          </p:nvPr>
        </p:nvSpPr>
        <p:spPr>
          <a:xfrm>
            <a:off x="457200" y="1600200"/>
            <a:ext cx="4038600" cy="4565104"/>
          </a:xfrm>
          <a:prstGeom prst="wedgeRoundRectCallout">
            <a:avLst>
              <a:gd name="adj1" fmla="val -24267"/>
              <a:gd name="adj2" fmla="val 56140"/>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normAutofit fontScale="70000" lnSpcReduction="20000"/>
          </a:bodyPr>
          <a:lstStyle/>
          <a:p>
            <a:pPr marL="0" indent="0">
              <a:buNone/>
            </a:pPr>
            <a:r>
              <a:rPr lang="en-GB" b="1" dirty="0" smtClean="0"/>
              <a:t>England:</a:t>
            </a:r>
          </a:p>
          <a:p>
            <a:pPr marL="0" indent="0" algn="just">
              <a:buNone/>
            </a:pPr>
            <a:r>
              <a:rPr lang="en-GB" dirty="0" smtClean="0"/>
              <a:t>An </a:t>
            </a:r>
            <a:r>
              <a:rPr lang="en-GB" dirty="0"/>
              <a:t>example of the impact of the project was the development and changes made to the snack time routine at the Children’s Centres.  Child friendly serrated knives were purchased so that the toddlers could individually cut up their own fruit safely.   Early </a:t>
            </a:r>
            <a:r>
              <a:rPr lang="en-GB" dirty="0" smtClean="0"/>
              <a:t>years </a:t>
            </a:r>
            <a:r>
              <a:rPr lang="en-GB" dirty="0"/>
              <a:t>practitioners and teachers noted that the toddlers’ really enjoyed the snack time, as it promoted independence skills and learning opportunities.</a:t>
            </a:r>
          </a:p>
        </p:txBody>
      </p:sp>
      <p:pic>
        <p:nvPicPr>
          <p:cNvPr id="7" name="Picture 6" descr="toddl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6547376" y="6525000"/>
            <a:ext cx="2317237" cy="276999"/>
          </a:xfrm>
          <a:prstGeom prst="rect">
            <a:avLst/>
          </a:prstGeom>
        </p:spPr>
        <p:txBody>
          <a:bodyPr wrap="none">
            <a:spAutoFit/>
          </a:bodyPr>
          <a:lstStyle/>
          <a:p>
            <a:r>
              <a:rPr lang="en-GB" sz="1200" dirty="0" smtClean="0"/>
              <a:t>(Sutherland and Mukadam, 2018</a:t>
            </a:r>
            <a:r>
              <a:rPr lang="en-GB" sz="1200" dirty="0"/>
              <a:t>) </a:t>
            </a:r>
          </a:p>
        </p:txBody>
      </p:sp>
    </p:spTree>
    <p:extLst>
      <p:ext uri="{BB962C8B-B14F-4D97-AF65-F5344CB8AC3E}">
        <p14:creationId xmlns:p14="http://schemas.microsoft.com/office/powerpoint/2010/main" val="2111293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effectLst>
                  <a:outerShdw blurRad="38100" dist="38100" dir="2700000" algn="tl">
                    <a:srgbClr val="000000">
                      <a:alpha val="43137"/>
                    </a:srgbClr>
                  </a:outerShdw>
                </a:effectLst>
              </a:rPr>
              <a:t>Example of </a:t>
            </a:r>
            <a:r>
              <a:rPr lang="en-GB" b="1" dirty="0" smtClean="0">
                <a:solidFill>
                  <a:srgbClr val="00B0F0"/>
                </a:solidFill>
                <a:effectLst>
                  <a:outerShdw blurRad="38100" dist="38100" dir="2700000" algn="tl">
                    <a:srgbClr val="000000">
                      <a:alpha val="43137"/>
                    </a:srgbClr>
                  </a:outerShdw>
                </a:effectLst>
              </a:rPr>
              <a:t>the Impact</a:t>
            </a:r>
            <a:endParaRPr lang="en-GB" dirty="0"/>
          </a:p>
        </p:txBody>
      </p:sp>
      <p:pic>
        <p:nvPicPr>
          <p:cNvPr id="5" name="Picture 4"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3157"/>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ular Callout 5"/>
          <p:cNvSpPr/>
          <p:nvPr/>
        </p:nvSpPr>
        <p:spPr>
          <a:xfrm>
            <a:off x="3995936" y="1628800"/>
            <a:ext cx="4968552" cy="4464496"/>
          </a:xfrm>
          <a:prstGeom prst="wedgeRoundRectCallout">
            <a:avLst>
              <a:gd name="adj1" fmla="val -20597"/>
              <a:gd name="adj2" fmla="val 57707"/>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r>
              <a:rPr lang="en-GB" b="1" dirty="0" smtClean="0"/>
              <a:t>Norway:</a:t>
            </a:r>
          </a:p>
          <a:p>
            <a:pPr algn="just"/>
            <a:r>
              <a:rPr lang="en-GB" dirty="0" smtClean="0"/>
              <a:t>An </a:t>
            </a:r>
            <a:r>
              <a:rPr lang="en-GB" dirty="0"/>
              <a:t>example of the impact of the project was that it was noted by the pre-school early years’ practitioners and teachers that the toddlers moving up to the pre-school room were demonstrating good independence skills and confidence, as the children were asking where to dispose of the food waste after meal times.  So much so, the pre-school staff started to call these children the ‘</a:t>
            </a:r>
            <a:r>
              <a:rPr lang="en-GB" dirty="0" err="1"/>
              <a:t>ToWe</a:t>
            </a:r>
            <a:r>
              <a:rPr lang="en-GB" dirty="0"/>
              <a:t> children’ ‘because of the skills they had learned, the positive interaction between them and the wellbeing that the staff saw’ </a:t>
            </a:r>
            <a:endParaRPr lang="en-GB" dirty="0" smtClean="0"/>
          </a:p>
        </p:txBody>
      </p:sp>
      <p:sp>
        <p:nvSpPr>
          <p:cNvPr id="9" name="Rectangle 8"/>
          <p:cNvSpPr/>
          <p:nvPr/>
        </p:nvSpPr>
        <p:spPr>
          <a:xfrm>
            <a:off x="6547376" y="6525000"/>
            <a:ext cx="2317237" cy="276999"/>
          </a:xfrm>
          <a:prstGeom prst="rect">
            <a:avLst/>
          </a:prstGeom>
        </p:spPr>
        <p:txBody>
          <a:bodyPr wrap="none">
            <a:spAutoFit/>
          </a:bodyPr>
          <a:lstStyle/>
          <a:p>
            <a:r>
              <a:rPr lang="en-GB" sz="1200" dirty="0" smtClean="0"/>
              <a:t>(Sutherland and Mukadam, 2018</a:t>
            </a:r>
            <a:r>
              <a:rPr lang="en-GB" sz="1200" dirty="0"/>
              <a:t>) </a:t>
            </a:r>
          </a:p>
        </p:txBody>
      </p:sp>
      <p:sp>
        <p:nvSpPr>
          <p:cNvPr id="3" name="Content Placeholder 2"/>
          <p:cNvSpPr>
            <a:spLocks noGrp="1"/>
          </p:cNvSpPr>
          <p:nvPr>
            <p:ph sz="half" idx="1"/>
          </p:nvPr>
        </p:nvSpPr>
        <p:spPr/>
        <p:txBody>
          <a:bodyPr/>
          <a:lstStyle/>
          <a:p>
            <a:endParaRPr lang="en-GB"/>
          </a:p>
        </p:txBody>
      </p:sp>
      <p:pic>
        <p:nvPicPr>
          <p:cNvPr id="1026" name="Picture 2" descr="H:\Helen\International Dimensions Group\ToWe\ToWe-IO-Strategies\Photos\Petita Escola\LEIRE PLAT BRU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628800"/>
            <a:ext cx="3347326" cy="4464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2825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8" y="188640"/>
            <a:ext cx="8609520" cy="1008112"/>
          </a:xfrm>
        </p:spPr>
        <p:txBody>
          <a:bodyPr>
            <a:normAutofit/>
          </a:bodyPr>
          <a:lstStyle/>
          <a:p>
            <a:r>
              <a:rPr lang="en-GB" b="1" dirty="0" smtClean="0">
                <a:solidFill>
                  <a:srgbClr val="00B0F0"/>
                </a:solidFill>
                <a:effectLst>
                  <a:outerShdw blurRad="38100" dist="38100" dir="2700000" algn="tl">
                    <a:srgbClr val="000000">
                      <a:alpha val="43137"/>
                    </a:srgbClr>
                  </a:outerShdw>
                </a:effectLst>
              </a:rPr>
              <a:t>Example of the Impact</a:t>
            </a:r>
            <a:endParaRPr lang="en-GB" b="1" dirty="0">
              <a:solidFill>
                <a:srgbClr val="00B0F0"/>
              </a:solidFill>
              <a:effectLst>
                <a:outerShdw blurRad="38100" dist="38100" dir="2700000" algn="tl">
                  <a:srgbClr val="000000">
                    <a:alpha val="43137"/>
                  </a:srgbClr>
                </a:outerShdw>
              </a:effectLst>
            </a:endParaRPr>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8431"/>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ounded Rectangular Callout 9"/>
          <p:cNvSpPr/>
          <p:nvPr/>
        </p:nvSpPr>
        <p:spPr>
          <a:xfrm>
            <a:off x="354968" y="1052736"/>
            <a:ext cx="8537512" cy="1656184"/>
          </a:xfrm>
          <a:prstGeom prst="wedgeRoundRectCallout">
            <a:avLst>
              <a:gd name="adj1" fmla="val -36983"/>
              <a:gd name="adj2" fmla="val 76065"/>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r>
              <a:rPr lang="en-GB" sz="2000" b="1" dirty="0" smtClean="0"/>
              <a:t>Spain:</a:t>
            </a:r>
          </a:p>
          <a:p>
            <a:pPr algn="just"/>
            <a:r>
              <a:rPr lang="en-GB" sz="2000" dirty="0" smtClean="0"/>
              <a:t>An </a:t>
            </a:r>
            <a:r>
              <a:rPr lang="en-GB" sz="2000" dirty="0"/>
              <a:t>example of the impact of the project was that through continuous reflection, entrenched practice and ‘poor’ habits were identified and discussed recognising these attitudes and developing strategies to improve practice. </a:t>
            </a:r>
          </a:p>
        </p:txBody>
      </p:sp>
      <p:pic>
        <p:nvPicPr>
          <p:cNvPr id="3077" name="Picture 5" descr="H:\Helen\International Dimensions Group\ToWe\ToWe-IO-Strategies\Photos\Petita Escola\foto 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1002" y="2780190"/>
            <a:ext cx="2762998" cy="3678241"/>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H:\Helen\International Dimensions Group\ToWe\ToWe-IO-Strategies\Photos\Petita Escola\34.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8915" y="3826592"/>
            <a:ext cx="3502087" cy="2626565"/>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descr="H:\Helen\International Dimensions Group\ToWe\ToWe-Photos\IMG_3553.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3817723"/>
            <a:ext cx="3707903" cy="2648822"/>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p:cNvSpPr/>
          <p:nvPr/>
        </p:nvSpPr>
        <p:spPr>
          <a:xfrm>
            <a:off x="6547376" y="6525000"/>
            <a:ext cx="2317237" cy="276999"/>
          </a:xfrm>
          <a:prstGeom prst="rect">
            <a:avLst/>
          </a:prstGeom>
        </p:spPr>
        <p:txBody>
          <a:bodyPr wrap="none">
            <a:spAutoFit/>
          </a:bodyPr>
          <a:lstStyle/>
          <a:p>
            <a:r>
              <a:rPr lang="en-GB" sz="1200" dirty="0" smtClean="0"/>
              <a:t>(Sutherland and Mukadam, 2018</a:t>
            </a:r>
            <a:r>
              <a:rPr lang="en-GB" sz="1200" dirty="0"/>
              <a:t>) </a:t>
            </a:r>
          </a:p>
        </p:txBody>
      </p:sp>
    </p:spTree>
    <p:extLst>
      <p:ext uri="{BB962C8B-B14F-4D97-AF65-F5344CB8AC3E}">
        <p14:creationId xmlns:p14="http://schemas.microsoft.com/office/powerpoint/2010/main" val="8930781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00B0F0"/>
                </a:solidFill>
                <a:effectLst>
                  <a:outerShdw blurRad="38100" dist="38100" dir="2700000" algn="tl">
                    <a:srgbClr val="000000">
                      <a:alpha val="43137"/>
                    </a:srgbClr>
                  </a:outerShdw>
                </a:effectLst>
              </a:rPr>
              <a:t>Job Shadowing and the Shared Experience</a:t>
            </a:r>
            <a:endParaRPr lang="en-GB" dirty="0"/>
          </a:p>
        </p:txBody>
      </p:sp>
      <p:sp>
        <p:nvSpPr>
          <p:cNvPr id="3" name="Content Placeholder 2"/>
          <p:cNvSpPr>
            <a:spLocks noGrp="1"/>
          </p:cNvSpPr>
          <p:nvPr>
            <p:ph idx="1"/>
          </p:nvPr>
        </p:nvSpPr>
        <p:spPr>
          <a:xfrm>
            <a:off x="457200" y="1600200"/>
            <a:ext cx="8229600" cy="4858231"/>
          </a:xfrm>
        </p:spPr>
        <p:txBody>
          <a:bodyPr>
            <a:normAutofit fontScale="77500" lnSpcReduction="20000"/>
          </a:bodyPr>
          <a:lstStyle/>
          <a:p>
            <a:pPr marL="0" indent="0" algn="just">
              <a:buNone/>
            </a:pPr>
            <a:r>
              <a:rPr lang="en-GB" dirty="0"/>
              <a:t>This involved two early </a:t>
            </a:r>
            <a:r>
              <a:rPr lang="en-GB" dirty="0" smtClean="0"/>
              <a:t>years </a:t>
            </a:r>
            <a:r>
              <a:rPr lang="en-GB" dirty="0"/>
              <a:t>practitioners from each partner country, spending 5 days in each other’s settings.  The programme included</a:t>
            </a:r>
            <a:r>
              <a:rPr lang="en-GB" dirty="0" smtClean="0"/>
              <a:t>:</a:t>
            </a:r>
            <a:endParaRPr lang="en-GB" dirty="0"/>
          </a:p>
          <a:p>
            <a:pPr lvl="0" algn="just"/>
            <a:r>
              <a:rPr lang="en-GB" dirty="0"/>
              <a:t>a taught session, from each university partner, on their country’s educational system and curriculum</a:t>
            </a:r>
          </a:p>
          <a:p>
            <a:pPr lvl="0" algn="just"/>
            <a:r>
              <a:rPr lang="en-GB" dirty="0"/>
              <a:t>observing each other’s practice to gain a better understanding of the role of the early years’ practitioners in relation to the country’s educational system, curriculum and provision</a:t>
            </a:r>
          </a:p>
          <a:p>
            <a:pPr algn="just"/>
            <a:r>
              <a:rPr lang="en-GB" dirty="0"/>
              <a:t>gaining a better knowledge and understanding of how the early years’ practitioners are supporting toddlers’ wellbeing through the different materials, tools </a:t>
            </a:r>
            <a:r>
              <a:rPr lang="en-GB" dirty="0" smtClean="0"/>
              <a:t>and </a:t>
            </a:r>
            <a:r>
              <a:rPr lang="en-GB" dirty="0"/>
              <a:t>strategies in relation </a:t>
            </a:r>
            <a:r>
              <a:rPr lang="en-GB" dirty="0" smtClean="0"/>
              <a:t>to the </a:t>
            </a:r>
            <a:r>
              <a:rPr lang="en-GB" dirty="0" err="1" smtClean="0"/>
              <a:t>ToWe</a:t>
            </a:r>
            <a:r>
              <a:rPr lang="en-GB" dirty="0"/>
              <a:t> </a:t>
            </a:r>
            <a:r>
              <a:rPr lang="en-GB" dirty="0" smtClean="0"/>
              <a:t>Projects Intellectual Outputs.</a:t>
            </a:r>
            <a:endParaRPr lang="en-GB" dirty="0"/>
          </a:p>
        </p:txBody>
      </p:sp>
      <p:pic>
        <p:nvPicPr>
          <p:cNvPr id="4" name="Picture 3" descr="toddle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458431"/>
            <a:ext cx="9144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67705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1904</TotalTime>
  <Words>1562</Words>
  <Application>Microsoft Office PowerPoint</Application>
  <PresentationFormat>On-screen Show (4:3)</PresentationFormat>
  <Paragraphs>98</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PowerPoint Presentation</vt:lpstr>
      <vt:lpstr>The aims of the Case Study Impact Report are to:</vt:lpstr>
      <vt:lpstr>Why is the impact important?</vt:lpstr>
      <vt:lpstr>Methodology</vt:lpstr>
      <vt:lpstr>Focus Groups</vt:lpstr>
      <vt:lpstr>Example of the Impact</vt:lpstr>
      <vt:lpstr>Example of the Impact</vt:lpstr>
      <vt:lpstr>Example of the Impact</vt:lpstr>
      <vt:lpstr>Job Shadowing and the Shared Experience</vt:lpstr>
      <vt:lpstr>PowerPoint Presentation</vt:lpstr>
      <vt:lpstr>PowerPoint Presentation</vt:lpstr>
      <vt:lpstr>PowerPoint Presentation</vt:lpstr>
      <vt:lpstr>What Next?</vt:lpstr>
      <vt:lpstr>References</vt:lpstr>
      <vt:lpstr>Thank you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Sutherland, Helen</dc:creator>
  <cp:lastModifiedBy>Sutherland, Helen M</cp:lastModifiedBy>
  <cp:revision>73</cp:revision>
  <cp:lastPrinted>2018-03-08T11:56:03Z</cp:lastPrinted>
  <dcterms:created xsi:type="dcterms:W3CDTF">2016-02-23T10:06:20Z</dcterms:created>
  <dcterms:modified xsi:type="dcterms:W3CDTF">2018-07-31T10:25:45Z</dcterms:modified>
</cp:coreProperties>
</file>